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6" r:id="rId6"/>
  </p:sldIdLst>
  <p:sldSz cx="15125700" cy="10693400"/>
  <p:notesSz cx="15125700" cy="10693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66"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6554788" cy="53657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8567738" y="0"/>
            <a:ext cx="6554787" cy="536575"/>
          </a:xfrm>
          <a:prstGeom prst="rect">
            <a:avLst/>
          </a:prstGeom>
        </p:spPr>
        <p:txBody>
          <a:bodyPr vert="horz" lIns="91440" tIns="45720" rIns="91440" bIns="45720" rtlCol="0"/>
          <a:lstStyle>
            <a:lvl1pPr algn="r">
              <a:defRPr sz="1200"/>
            </a:lvl1pPr>
          </a:lstStyle>
          <a:p>
            <a:fld id="{2D34A98D-2358-4A5B-8E27-D5F5D5AA6351}" type="datetimeFigureOut">
              <a:rPr lang="fi-FI" smtClean="0"/>
              <a:t>3.9.2018</a:t>
            </a:fld>
            <a:endParaRPr lang="fi-FI"/>
          </a:p>
        </p:txBody>
      </p:sp>
      <p:sp>
        <p:nvSpPr>
          <p:cNvPr id="4" name="Dian kuvan paikkamerkki 3"/>
          <p:cNvSpPr>
            <a:spLocks noGrp="1" noRot="1" noChangeAspect="1"/>
          </p:cNvSpPr>
          <p:nvPr>
            <p:ph type="sldImg" idx="2"/>
          </p:nvPr>
        </p:nvSpPr>
        <p:spPr>
          <a:xfrm>
            <a:off x="5010150" y="1336675"/>
            <a:ext cx="5105400" cy="3608388"/>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1512888" y="5146675"/>
            <a:ext cx="12099925" cy="42100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10156825"/>
            <a:ext cx="6554788" cy="5365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8567738" y="10156825"/>
            <a:ext cx="6554787" cy="536575"/>
          </a:xfrm>
          <a:prstGeom prst="rect">
            <a:avLst/>
          </a:prstGeom>
        </p:spPr>
        <p:txBody>
          <a:bodyPr vert="horz" lIns="91440" tIns="45720" rIns="91440" bIns="45720" rtlCol="0" anchor="b"/>
          <a:lstStyle>
            <a:lvl1pPr algn="r">
              <a:defRPr sz="1200"/>
            </a:lvl1pPr>
          </a:lstStyle>
          <a:p>
            <a:fld id="{84E17DDC-D9FE-4235-901E-05041AAA93F0}" type="slidenum">
              <a:rPr lang="fi-FI" smtClean="0"/>
              <a:t>‹#›</a:t>
            </a:fld>
            <a:endParaRPr lang="fi-FI"/>
          </a:p>
        </p:txBody>
      </p:sp>
    </p:spTree>
    <p:extLst>
      <p:ext uri="{BB962C8B-B14F-4D97-AF65-F5344CB8AC3E}">
        <p14:creationId xmlns:p14="http://schemas.microsoft.com/office/powerpoint/2010/main" val="1569355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84E17DDC-D9FE-4235-901E-05041AAA93F0}" type="slidenum">
              <a:rPr lang="fi-FI" smtClean="0"/>
              <a:t>1</a:t>
            </a:fld>
            <a:endParaRPr lang="fi-FI"/>
          </a:p>
        </p:txBody>
      </p:sp>
    </p:spTree>
    <p:extLst>
      <p:ext uri="{BB962C8B-B14F-4D97-AF65-F5344CB8AC3E}">
        <p14:creationId xmlns:p14="http://schemas.microsoft.com/office/powerpoint/2010/main" val="3190286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4427" y="3314954"/>
            <a:ext cx="1285684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268855" y="5988304"/>
            <a:ext cx="1058799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u="sng">
                <a:solidFill>
                  <a:srgbClr val="231F2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u="sng">
                <a:solidFill>
                  <a:srgbClr val="231F20"/>
                </a:solidFill>
                <a:latin typeface="Arial"/>
                <a:cs typeface="Arial"/>
              </a:defRPr>
            </a:lvl1pPr>
          </a:lstStyle>
          <a:p>
            <a:endParaRPr/>
          </a:p>
        </p:txBody>
      </p:sp>
      <p:sp>
        <p:nvSpPr>
          <p:cNvPr id="3" name="Holder 3"/>
          <p:cNvSpPr>
            <a:spLocks noGrp="1"/>
          </p:cNvSpPr>
          <p:nvPr>
            <p:ph sz="half" idx="2"/>
          </p:nvPr>
        </p:nvSpPr>
        <p:spPr>
          <a:xfrm>
            <a:off x="756285" y="2459482"/>
            <a:ext cx="657967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789735" y="2459482"/>
            <a:ext cx="657967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u="sng">
                <a:solidFill>
                  <a:srgbClr val="231F2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386421" y="390145"/>
            <a:ext cx="10352857" cy="543560"/>
          </a:xfrm>
          <a:prstGeom prst="rect">
            <a:avLst/>
          </a:prstGeom>
        </p:spPr>
        <p:txBody>
          <a:bodyPr wrap="square" lIns="0" tIns="0" rIns="0" bIns="0">
            <a:spAutoFit/>
          </a:bodyPr>
          <a:lstStyle>
            <a:lvl1pPr>
              <a:defRPr sz="3400" b="1" i="0" u="sng">
                <a:solidFill>
                  <a:srgbClr val="231F20"/>
                </a:solidFill>
                <a:latin typeface="Arial"/>
                <a:cs typeface="Arial"/>
              </a:defRPr>
            </a:lvl1pPr>
          </a:lstStyle>
          <a:p>
            <a:endParaRPr/>
          </a:p>
        </p:txBody>
      </p:sp>
      <p:sp>
        <p:nvSpPr>
          <p:cNvPr id="3" name="Holder 3"/>
          <p:cNvSpPr>
            <a:spLocks noGrp="1"/>
          </p:cNvSpPr>
          <p:nvPr>
            <p:ph type="body" idx="1"/>
          </p:nvPr>
        </p:nvSpPr>
        <p:spPr>
          <a:xfrm>
            <a:off x="756285" y="2459482"/>
            <a:ext cx="1361313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142738" y="9944862"/>
            <a:ext cx="4840224"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6285" y="9944862"/>
            <a:ext cx="3478911"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9/3/2018</a:t>
            </a:fld>
            <a:endParaRPr lang="en-US"/>
          </a:p>
        </p:txBody>
      </p:sp>
      <p:sp>
        <p:nvSpPr>
          <p:cNvPr id="6" name="Holder 6"/>
          <p:cNvSpPr>
            <a:spLocks noGrp="1"/>
          </p:cNvSpPr>
          <p:nvPr>
            <p:ph type="sldNum" sz="quarter" idx="7"/>
          </p:nvPr>
        </p:nvSpPr>
        <p:spPr>
          <a:xfrm>
            <a:off x="10890504" y="9944862"/>
            <a:ext cx="3478911"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 name="object 16">
            <a:extLst>
              <a:ext uri="{FF2B5EF4-FFF2-40B4-BE49-F238E27FC236}">
                <a16:creationId xmlns:a16="http://schemas.microsoft.com/office/drawing/2014/main" id="{29F9AD49-BD2A-4030-AFB9-9EA6B56967FC}"/>
              </a:ext>
            </a:extLst>
          </p:cNvPr>
          <p:cNvSpPr/>
          <p:nvPr/>
        </p:nvSpPr>
        <p:spPr>
          <a:xfrm>
            <a:off x="11181414" y="2202557"/>
            <a:ext cx="3425825" cy="1719872"/>
          </a:xfrm>
          <a:custGeom>
            <a:avLst/>
            <a:gdLst/>
            <a:ahLst/>
            <a:cxnLst/>
            <a:rect l="l" t="t" r="r" b="b"/>
            <a:pathLst>
              <a:path w="3425825" h="2053589">
                <a:moveTo>
                  <a:pt x="3425825" y="2053234"/>
                </a:moveTo>
                <a:lnTo>
                  <a:pt x="0" y="2053234"/>
                </a:lnTo>
                <a:lnTo>
                  <a:pt x="0" y="0"/>
                </a:lnTo>
                <a:lnTo>
                  <a:pt x="3425825" y="0"/>
                </a:lnTo>
                <a:lnTo>
                  <a:pt x="3425825" y="2053234"/>
                </a:lnTo>
                <a:close/>
              </a:path>
            </a:pathLst>
          </a:custGeom>
          <a:solidFill>
            <a:srgbClr val="FEE000"/>
          </a:solidFill>
        </p:spPr>
        <p:txBody>
          <a:bodyPr wrap="square" lIns="0" tIns="0" rIns="0" bIns="0" rtlCol="0"/>
          <a:lstStyle/>
          <a:p>
            <a:endParaRPr/>
          </a:p>
        </p:txBody>
      </p:sp>
      <p:sp>
        <p:nvSpPr>
          <p:cNvPr id="71" name="object 16">
            <a:extLst>
              <a:ext uri="{FF2B5EF4-FFF2-40B4-BE49-F238E27FC236}">
                <a16:creationId xmlns:a16="http://schemas.microsoft.com/office/drawing/2014/main" id="{D2C33A1A-5423-4F5C-983C-3BE6D6538288}"/>
              </a:ext>
            </a:extLst>
          </p:cNvPr>
          <p:cNvSpPr/>
          <p:nvPr/>
        </p:nvSpPr>
        <p:spPr>
          <a:xfrm>
            <a:off x="4080121" y="2188082"/>
            <a:ext cx="3425825" cy="1734347"/>
          </a:xfrm>
          <a:custGeom>
            <a:avLst/>
            <a:gdLst/>
            <a:ahLst/>
            <a:cxnLst/>
            <a:rect l="l" t="t" r="r" b="b"/>
            <a:pathLst>
              <a:path w="3425825" h="2053589">
                <a:moveTo>
                  <a:pt x="3425825" y="2053234"/>
                </a:moveTo>
                <a:lnTo>
                  <a:pt x="0" y="2053234"/>
                </a:lnTo>
                <a:lnTo>
                  <a:pt x="0" y="0"/>
                </a:lnTo>
                <a:lnTo>
                  <a:pt x="3425825" y="0"/>
                </a:lnTo>
                <a:lnTo>
                  <a:pt x="3425825" y="2053234"/>
                </a:lnTo>
                <a:close/>
              </a:path>
            </a:pathLst>
          </a:custGeom>
          <a:solidFill>
            <a:srgbClr val="FEE000"/>
          </a:solidFill>
        </p:spPr>
        <p:txBody>
          <a:bodyPr wrap="square" lIns="0" tIns="0" rIns="0" bIns="0" rtlCol="0"/>
          <a:lstStyle/>
          <a:p>
            <a:endParaRPr/>
          </a:p>
        </p:txBody>
      </p:sp>
      <p:sp>
        <p:nvSpPr>
          <p:cNvPr id="69" name="object 16">
            <a:extLst>
              <a:ext uri="{FF2B5EF4-FFF2-40B4-BE49-F238E27FC236}">
                <a16:creationId xmlns:a16="http://schemas.microsoft.com/office/drawing/2014/main" id="{1FD9511A-A201-4282-AF4B-F075F3465502}"/>
              </a:ext>
            </a:extLst>
          </p:cNvPr>
          <p:cNvSpPr/>
          <p:nvPr/>
        </p:nvSpPr>
        <p:spPr>
          <a:xfrm>
            <a:off x="7656130" y="2170677"/>
            <a:ext cx="3425825" cy="1762663"/>
          </a:xfrm>
          <a:custGeom>
            <a:avLst/>
            <a:gdLst/>
            <a:ahLst/>
            <a:cxnLst/>
            <a:rect l="l" t="t" r="r" b="b"/>
            <a:pathLst>
              <a:path w="3425825" h="2053589">
                <a:moveTo>
                  <a:pt x="3425825" y="2053234"/>
                </a:moveTo>
                <a:lnTo>
                  <a:pt x="0" y="2053234"/>
                </a:lnTo>
                <a:lnTo>
                  <a:pt x="0" y="0"/>
                </a:lnTo>
                <a:lnTo>
                  <a:pt x="3425825" y="0"/>
                </a:lnTo>
                <a:lnTo>
                  <a:pt x="3425825" y="2053234"/>
                </a:lnTo>
                <a:close/>
              </a:path>
            </a:pathLst>
          </a:custGeom>
          <a:solidFill>
            <a:srgbClr val="FEE000"/>
          </a:solidFill>
        </p:spPr>
        <p:txBody>
          <a:bodyPr wrap="square" lIns="0" tIns="0" rIns="0" bIns="0" rtlCol="0"/>
          <a:lstStyle/>
          <a:p>
            <a:endParaRPr/>
          </a:p>
        </p:txBody>
      </p:sp>
      <p:sp>
        <p:nvSpPr>
          <p:cNvPr id="68" name="object 16">
            <a:extLst>
              <a:ext uri="{FF2B5EF4-FFF2-40B4-BE49-F238E27FC236}">
                <a16:creationId xmlns:a16="http://schemas.microsoft.com/office/drawing/2014/main" id="{30F490F5-83A1-4E46-9D27-4D492EE223F1}"/>
              </a:ext>
            </a:extLst>
          </p:cNvPr>
          <p:cNvSpPr/>
          <p:nvPr/>
        </p:nvSpPr>
        <p:spPr>
          <a:xfrm>
            <a:off x="501477" y="2188082"/>
            <a:ext cx="3425825" cy="1762663"/>
          </a:xfrm>
          <a:custGeom>
            <a:avLst/>
            <a:gdLst/>
            <a:ahLst/>
            <a:cxnLst/>
            <a:rect l="l" t="t" r="r" b="b"/>
            <a:pathLst>
              <a:path w="3425825" h="2053589">
                <a:moveTo>
                  <a:pt x="3425825" y="2053234"/>
                </a:moveTo>
                <a:lnTo>
                  <a:pt x="0" y="2053234"/>
                </a:lnTo>
                <a:lnTo>
                  <a:pt x="0" y="0"/>
                </a:lnTo>
                <a:lnTo>
                  <a:pt x="3425825" y="0"/>
                </a:lnTo>
                <a:lnTo>
                  <a:pt x="3425825" y="2053234"/>
                </a:lnTo>
                <a:close/>
              </a:path>
            </a:pathLst>
          </a:custGeom>
          <a:solidFill>
            <a:srgbClr val="FEE000"/>
          </a:solidFill>
        </p:spPr>
        <p:txBody>
          <a:bodyPr wrap="square" lIns="0" tIns="0" rIns="0" bIns="0" rtlCol="0"/>
          <a:lstStyle/>
          <a:p>
            <a:endParaRPr/>
          </a:p>
        </p:txBody>
      </p:sp>
      <p:sp>
        <p:nvSpPr>
          <p:cNvPr id="2" name="object 2"/>
          <p:cNvSpPr txBox="1">
            <a:spLocks noGrp="1"/>
          </p:cNvSpPr>
          <p:nvPr>
            <p:ph type="title"/>
          </p:nvPr>
        </p:nvSpPr>
        <p:spPr>
          <a:xfrm>
            <a:off x="199166" y="369225"/>
            <a:ext cx="12034429" cy="536044"/>
          </a:xfrm>
          <a:prstGeom prst="rect">
            <a:avLst/>
          </a:prstGeom>
        </p:spPr>
        <p:txBody>
          <a:bodyPr vert="horz" wrap="square" lIns="0" tIns="12700" rIns="0" bIns="0" rtlCol="0">
            <a:spAutoFit/>
          </a:bodyPr>
          <a:lstStyle/>
          <a:p>
            <a:pPr marL="12700">
              <a:lnSpc>
                <a:spcPct val="100000"/>
              </a:lnSpc>
              <a:spcBef>
                <a:spcPts val="100"/>
              </a:spcBef>
            </a:pPr>
            <a:r>
              <a:rPr u="none" spc="130" dirty="0">
                <a:latin typeface="Arial Black" panose="020B0A04020102020204" pitchFamily="34" charset="0"/>
              </a:rPr>
              <a:t>T</a:t>
            </a:r>
            <a:r>
              <a:rPr spc="130" dirty="0">
                <a:latin typeface="Arial Black" panose="020B0A04020102020204" pitchFamily="34" charset="0"/>
              </a:rPr>
              <a:t>YÖPOHJA</a:t>
            </a:r>
            <a:r>
              <a:rPr spc="-395" dirty="0">
                <a:latin typeface="Arial Black" panose="020B0A04020102020204" pitchFamily="34" charset="0"/>
              </a:rPr>
              <a:t> </a:t>
            </a:r>
            <a:r>
              <a:rPr spc="155" dirty="0">
                <a:latin typeface="Arial Black" panose="020B0A04020102020204" pitchFamily="34" charset="0"/>
              </a:rPr>
              <a:t>KESKUSTELUN</a:t>
            </a:r>
            <a:r>
              <a:rPr spc="-395" dirty="0">
                <a:latin typeface="Arial Black" panose="020B0A04020102020204" pitchFamily="34" charset="0"/>
              </a:rPr>
              <a:t> </a:t>
            </a:r>
            <a:r>
              <a:rPr spc="254" dirty="0">
                <a:latin typeface="Arial Black" panose="020B0A04020102020204" pitchFamily="34" charset="0"/>
              </a:rPr>
              <a:t>SUUNNITTELUUN</a:t>
            </a:r>
          </a:p>
        </p:txBody>
      </p:sp>
      <p:sp>
        <p:nvSpPr>
          <p:cNvPr id="3" name="object 3"/>
          <p:cNvSpPr/>
          <p:nvPr/>
        </p:nvSpPr>
        <p:spPr>
          <a:xfrm>
            <a:off x="472595" y="5910057"/>
            <a:ext cx="3424554" cy="4088119"/>
          </a:xfrm>
          <a:custGeom>
            <a:avLst/>
            <a:gdLst/>
            <a:ahLst/>
            <a:cxnLst/>
            <a:rect l="l" t="t" r="r" b="b"/>
            <a:pathLst>
              <a:path w="3424554" h="5880734">
                <a:moveTo>
                  <a:pt x="3423970" y="5880633"/>
                </a:moveTo>
                <a:lnTo>
                  <a:pt x="0" y="5880633"/>
                </a:lnTo>
                <a:lnTo>
                  <a:pt x="0" y="0"/>
                </a:lnTo>
                <a:lnTo>
                  <a:pt x="3423970" y="0"/>
                </a:lnTo>
                <a:lnTo>
                  <a:pt x="3423970" y="5880633"/>
                </a:lnTo>
                <a:close/>
              </a:path>
            </a:pathLst>
          </a:custGeom>
          <a:ln w="6299">
            <a:solidFill>
              <a:srgbClr val="D1D3D4"/>
            </a:solidFill>
          </a:ln>
        </p:spPr>
        <p:txBody>
          <a:bodyPr wrap="square" lIns="0" tIns="0" rIns="0" bIns="0" rtlCol="0"/>
          <a:lstStyle/>
          <a:p>
            <a:endParaRPr/>
          </a:p>
        </p:txBody>
      </p:sp>
      <p:sp>
        <p:nvSpPr>
          <p:cNvPr id="4" name="object 4"/>
          <p:cNvSpPr/>
          <p:nvPr/>
        </p:nvSpPr>
        <p:spPr>
          <a:xfrm>
            <a:off x="7637300" y="5949483"/>
            <a:ext cx="3416935" cy="4034467"/>
          </a:xfrm>
          <a:custGeom>
            <a:avLst/>
            <a:gdLst/>
            <a:ahLst/>
            <a:cxnLst/>
            <a:rect l="l" t="t" r="r" b="b"/>
            <a:pathLst>
              <a:path w="3416934" h="5881370">
                <a:moveTo>
                  <a:pt x="3416465" y="5880760"/>
                </a:moveTo>
                <a:lnTo>
                  <a:pt x="0" y="5880760"/>
                </a:lnTo>
                <a:lnTo>
                  <a:pt x="0" y="0"/>
                </a:lnTo>
                <a:lnTo>
                  <a:pt x="3416465" y="0"/>
                </a:lnTo>
                <a:lnTo>
                  <a:pt x="3416465" y="5880760"/>
                </a:lnTo>
                <a:close/>
              </a:path>
            </a:pathLst>
          </a:custGeom>
          <a:ln w="6299">
            <a:solidFill>
              <a:srgbClr val="D1D3D4"/>
            </a:solidFill>
          </a:ln>
        </p:spPr>
        <p:txBody>
          <a:bodyPr wrap="square" lIns="0" tIns="0" rIns="0" bIns="0" rtlCol="0"/>
          <a:lstStyle/>
          <a:p>
            <a:endParaRPr/>
          </a:p>
        </p:txBody>
      </p:sp>
      <p:grpSp>
        <p:nvGrpSpPr>
          <p:cNvPr id="6" name="Ryhmä 5">
            <a:extLst>
              <a:ext uri="{FF2B5EF4-FFF2-40B4-BE49-F238E27FC236}">
                <a16:creationId xmlns:a16="http://schemas.microsoft.com/office/drawing/2014/main" id="{A9E5ADF1-3B61-4D40-A5E9-A08F4DA63776}"/>
              </a:ext>
            </a:extLst>
          </p:cNvPr>
          <p:cNvGrpSpPr/>
          <p:nvPr/>
        </p:nvGrpSpPr>
        <p:grpSpPr>
          <a:xfrm>
            <a:off x="439408" y="5848608"/>
            <a:ext cx="3468967" cy="1978763"/>
            <a:chOff x="416765" y="5663188"/>
            <a:chExt cx="3468967" cy="1997426"/>
          </a:xfrm>
        </p:grpSpPr>
        <p:sp>
          <p:nvSpPr>
            <p:cNvPr id="60" name="object 16">
              <a:extLst>
                <a:ext uri="{FF2B5EF4-FFF2-40B4-BE49-F238E27FC236}">
                  <a16:creationId xmlns:a16="http://schemas.microsoft.com/office/drawing/2014/main" id="{C2B9C42E-93F7-44C4-9777-74DE3E30B0F6}"/>
                </a:ext>
              </a:extLst>
            </p:cNvPr>
            <p:cNvSpPr/>
            <p:nvPr/>
          </p:nvSpPr>
          <p:spPr>
            <a:xfrm>
              <a:off x="459907" y="5731036"/>
              <a:ext cx="3425825" cy="1929578"/>
            </a:xfrm>
            <a:custGeom>
              <a:avLst/>
              <a:gdLst/>
              <a:ahLst/>
              <a:cxnLst/>
              <a:rect l="l" t="t" r="r" b="b"/>
              <a:pathLst>
                <a:path w="3425825" h="2053589">
                  <a:moveTo>
                    <a:pt x="3425825" y="2053234"/>
                  </a:moveTo>
                  <a:lnTo>
                    <a:pt x="0" y="2053234"/>
                  </a:lnTo>
                  <a:lnTo>
                    <a:pt x="0" y="0"/>
                  </a:lnTo>
                  <a:lnTo>
                    <a:pt x="3425825" y="0"/>
                  </a:lnTo>
                  <a:lnTo>
                    <a:pt x="3425825" y="2053234"/>
                  </a:lnTo>
                  <a:close/>
                </a:path>
              </a:pathLst>
            </a:custGeom>
            <a:solidFill>
              <a:srgbClr val="FEE000"/>
            </a:solidFill>
          </p:spPr>
          <p:txBody>
            <a:bodyPr wrap="square" lIns="0" tIns="0" rIns="0" bIns="0" rtlCol="0"/>
            <a:lstStyle/>
            <a:p>
              <a:endParaRPr/>
            </a:p>
          </p:txBody>
        </p:sp>
        <p:sp>
          <p:nvSpPr>
            <p:cNvPr id="9" name="object 9"/>
            <p:cNvSpPr txBox="1"/>
            <p:nvPr/>
          </p:nvSpPr>
          <p:spPr>
            <a:xfrm>
              <a:off x="416765" y="5663188"/>
              <a:ext cx="3420172" cy="1990930"/>
            </a:xfrm>
            <a:prstGeom prst="rect">
              <a:avLst/>
            </a:prstGeom>
            <a:noFill/>
            <a:ln w="13157">
              <a:noFill/>
            </a:ln>
          </p:spPr>
          <p:txBody>
            <a:bodyPr vert="horz" wrap="square" lIns="0" tIns="173355" rIns="0" bIns="0" rtlCol="0">
              <a:spAutoFit/>
            </a:bodyPr>
            <a:lstStyle/>
            <a:p>
              <a:pPr marL="217170" marR="659765">
                <a:lnSpc>
                  <a:spcPts val="1800"/>
                </a:lnSpc>
                <a:spcBef>
                  <a:spcPts val="1365"/>
                </a:spcBef>
              </a:pPr>
              <a:r>
                <a:rPr sz="1600" b="1" spc="90" dirty="0">
                  <a:solidFill>
                    <a:srgbClr val="231F20"/>
                  </a:solidFill>
                  <a:latin typeface="Arial Black" panose="020B0A04020102020204" pitchFamily="34" charset="0"/>
                  <a:cs typeface="Arial"/>
                </a:rPr>
                <a:t>KOHDERYHMÄ</a:t>
              </a:r>
              <a:r>
                <a:rPr sz="1600" b="1" spc="-204" dirty="0">
                  <a:solidFill>
                    <a:srgbClr val="231F20"/>
                  </a:solidFill>
                  <a:latin typeface="Arial Black" panose="020B0A04020102020204" pitchFamily="34" charset="0"/>
                  <a:cs typeface="Arial"/>
                </a:rPr>
                <a:t> </a:t>
              </a:r>
              <a:r>
                <a:rPr lang="fi-FI" sz="1600" b="1" spc="180" dirty="0">
                  <a:solidFill>
                    <a:srgbClr val="231F20"/>
                  </a:solidFill>
                  <a:latin typeface="Arial Black" panose="020B0A04020102020204" pitchFamily="34" charset="0"/>
                  <a:cs typeface="Arial"/>
                </a:rPr>
                <a:t>JA SIDOSRYHMÄT</a:t>
              </a:r>
              <a:endParaRPr sz="1600" dirty="0">
                <a:latin typeface="Arial Black" panose="020B0A04020102020204" pitchFamily="34" charset="0"/>
                <a:cs typeface="Arial"/>
              </a:endParaRPr>
            </a:p>
            <a:p>
              <a:pPr marL="217170" marR="904240">
                <a:lnSpc>
                  <a:spcPct val="100000"/>
                </a:lnSpc>
              </a:pPr>
              <a:r>
                <a:rPr lang="fi-FI" sz="1100" spc="25" dirty="0">
                  <a:solidFill>
                    <a:srgbClr val="231F20"/>
                  </a:solidFill>
                  <a:latin typeface="Arial"/>
                  <a:cs typeface="Arial"/>
                </a:rPr>
                <a:t>Kenelle asia on tärkeä ja miksi?  Kenen elämään asia vaikuttaa?  Kuka muu on asiasta kiinnostunut?  </a:t>
              </a:r>
              <a:br>
                <a:rPr lang="fi-FI" sz="1100" spc="25" dirty="0">
                  <a:solidFill>
                    <a:srgbClr val="231F20"/>
                  </a:solidFill>
                  <a:latin typeface="Arial"/>
                  <a:cs typeface="Arial"/>
                </a:rPr>
              </a:br>
              <a:r>
                <a:rPr lang="fi-FI" sz="1100" spc="25" dirty="0">
                  <a:solidFill>
                    <a:srgbClr val="231F20"/>
                  </a:solidFill>
                  <a:latin typeface="Arial"/>
                  <a:cs typeface="Arial"/>
                </a:rPr>
                <a:t>Kuka päätöksiin vaikuttaa?</a:t>
              </a:r>
            </a:p>
            <a:p>
              <a:pPr marL="217170" marR="904240">
                <a:lnSpc>
                  <a:spcPct val="100000"/>
                </a:lnSpc>
              </a:pPr>
              <a:r>
                <a:rPr lang="fi-FI" sz="1100" spc="25" dirty="0">
                  <a:solidFill>
                    <a:srgbClr val="231F20"/>
                  </a:solidFill>
                  <a:latin typeface="Arial"/>
                  <a:cs typeface="Arial"/>
                </a:rPr>
                <a:t>Kuka päättää?</a:t>
              </a:r>
            </a:p>
            <a:p>
              <a:pPr marL="217170" marR="904240">
                <a:lnSpc>
                  <a:spcPct val="100000"/>
                </a:lnSpc>
              </a:pPr>
              <a:r>
                <a:rPr lang="fi-FI" sz="1100" spc="25" dirty="0">
                  <a:solidFill>
                    <a:srgbClr val="231F20"/>
                  </a:solidFill>
                  <a:latin typeface="Arial"/>
                  <a:cs typeface="Arial"/>
                </a:rPr>
                <a:t>Ketkä tavoitellusta kohderyhmästä  eivät normaalisti osallistu?</a:t>
              </a:r>
            </a:p>
            <a:p>
              <a:pPr marL="217170" marR="897890">
                <a:lnSpc>
                  <a:spcPct val="100000"/>
                </a:lnSpc>
              </a:pPr>
              <a:endParaRPr sz="1100" dirty="0">
                <a:latin typeface="Arial"/>
                <a:cs typeface="Arial"/>
              </a:endParaRPr>
            </a:p>
          </p:txBody>
        </p:sp>
      </p:grpSp>
      <p:grpSp>
        <p:nvGrpSpPr>
          <p:cNvPr id="13" name="Ryhmä 12">
            <a:extLst>
              <a:ext uri="{FF2B5EF4-FFF2-40B4-BE49-F238E27FC236}">
                <a16:creationId xmlns:a16="http://schemas.microsoft.com/office/drawing/2014/main" id="{8503FF57-9A13-4F67-BD5E-9D977A90704F}"/>
              </a:ext>
            </a:extLst>
          </p:cNvPr>
          <p:cNvGrpSpPr/>
          <p:nvPr/>
        </p:nvGrpSpPr>
        <p:grpSpPr>
          <a:xfrm>
            <a:off x="7569715" y="5804800"/>
            <a:ext cx="4104082" cy="2022572"/>
            <a:chOff x="7577008" y="5639792"/>
            <a:chExt cx="4104082" cy="2009051"/>
          </a:xfrm>
        </p:grpSpPr>
        <p:sp>
          <p:nvSpPr>
            <p:cNvPr id="7" name="object 7"/>
            <p:cNvSpPr/>
            <p:nvPr/>
          </p:nvSpPr>
          <p:spPr>
            <a:xfrm>
              <a:off x="7647998" y="5749440"/>
              <a:ext cx="3416300" cy="1899403"/>
            </a:xfrm>
            <a:custGeom>
              <a:avLst/>
              <a:gdLst/>
              <a:ahLst/>
              <a:cxnLst/>
              <a:rect l="l" t="t" r="r" b="b"/>
              <a:pathLst>
                <a:path w="3416300" h="2053589">
                  <a:moveTo>
                    <a:pt x="3416274" y="2053170"/>
                  </a:moveTo>
                  <a:lnTo>
                    <a:pt x="0" y="2053170"/>
                  </a:lnTo>
                  <a:lnTo>
                    <a:pt x="0" y="0"/>
                  </a:lnTo>
                  <a:lnTo>
                    <a:pt x="3416274" y="0"/>
                  </a:lnTo>
                  <a:lnTo>
                    <a:pt x="3416274" y="2053170"/>
                  </a:lnTo>
                  <a:close/>
                </a:path>
              </a:pathLst>
            </a:custGeom>
            <a:solidFill>
              <a:srgbClr val="FEE000"/>
            </a:solidFill>
          </p:spPr>
          <p:txBody>
            <a:bodyPr wrap="square" lIns="0" tIns="0" rIns="0" bIns="0" rtlCol="0"/>
            <a:lstStyle/>
            <a:p>
              <a:endParaRPr/>
            </a:p>
          </p:txBody>
        </p:sp>
        <p:sp>
          <p:nvSpPr>
            <p:cNvPr id="10" name="object 10"/>
            <p:cNvSpPr txBox="1"/>
            <p:nvPr/>
          </p:nvSpPr>
          <p:spPr>
            <a:xfrm>
              <a:off x="7577008" y="5639792"/>
              <a:ext cx="4104082" cy="1931939"/>
            </a:xfrm>
            <a:prstGeom prst="rect">
              <a:avLst/>
            </a:prstGeom>
            <a:noFill/>
            <a:ln w="14427">
              <a:noFill/>
            </a:ln>
          </p:spPr>
          <p:txBody>
            <a:bodyPr vert="horz" wrap="square" lIns="0" tIns="187960" rIns="0" bIns="0" rtlCol="0" anchor="t">
              <a:spAutoFit/>
            </a:bodyPr>
            <a:lstStyle/>
            <a:p>
              <a:pPr marL="215265" marR="802005"/>
              <a:r>
                <a:rPr sz="1600" b="1" spc="175" dirty="0">
                  <a:solidFill>
                    <a:srgbClr val="231F20"/>
                  </a:solidFill>
                  <a:latin typeface="Arial Black" panose="020B0A04020102020204" pitchFamily="34" charset="0"/>
                  <a:cs typeface="Arial"/>
                </a:rPr>
                <a:t>MILLÄ</a:t>
              </a:r>
              <a:r>
                <a:rPr lang="fi-FI" sz="1600" b="1" spc="175" dirty="0">
                  <a:solidFill>
                    <a:srgbClr val="231F20"/>
                  </a:solidFill>
                  <a:latin typeface="Arial Black" panose="020B0A04020102020204" pitchFamily="34" charset="0"/>
                  <a:cs typeface="Arial"/>
                </a:rPr>
                <a:t> </a:t>
              </a:r>
              <a:r>
                <a:rPr sz="1600" b="1" spc="75" dirty="0">
                  <a:solidFill>
                    <a:srgbClr val="231F20"/>
                  </a:solidFill>
                  <a:latin typeface="Arial Black" panose="020B0A04020102020204" pitchFamily="34" charset="0"/>
                  <a:cs typeface="Arial"/>
                </a:rPr>
                <a:t>TAVALLA</a:t>
              </a:r>
              <a:r>
                <a:rPr lang="en-US" sz="1600" b="1" spc="75" dirty="0">
                  <a:solidFill>
                    <a:srgbClr val="231F20"/>
                  </a:solidFill>
                  <a:latin typeface="Arial Black" panose="020B0A04020102020204" pitchFamily="34" charset="0"/>
                  <a:cs typeface="Arial"/>
                </a:rPr>
                <a:t> </a:t>
              </a:r>
              <a:r>
                <a:rPr sz="1600" b="1" spc="75" dirty="0">
                  <a:solidFill>
                    <a:srgbClr val="231F20"/>
                  </a:solidFill>
                  <a:latin typeface="Arial Black" panose="020B0A04020102020204" pitchFamily="34" charset="0"/>
                  <a:cs typeface="Arial"/>
                </a:rPr>
                <a:t> </a:t>
              </a:r>
              <a:br>
                <a:rPr lang="fi-FI" sz="1600" b="1" spc="75" dirty="0">
                  <a:solidFill>
                    <a:srgbClr val="231F20"/>
                  </a:solidFill>
                  <a:latin typeface="Arial Black" panose="020B0A04020102020204" pitchFamily="34" charset="0"/>
                  <a:cs typeface="Arial"/>
                </a:rPr>
              </a:br>
              <a:r>
                <a:rPr sz="1600" b="1" spc="125" dirty="0">
                  <a:solidFill>
                    <a:srgbClr val="231F20"/>
                  </a:solidFill>
                  <a:latin typeface="Arial Black" panose="020B0A04020102020204" pitchFamily="34" charset="0"/>
                  <a:cs typeface="Arial"/>
                </a:rPr>
                <a:t>HEID</a:t>
              </a:r>
              <a:r>
                <a:rPr lang="fi-FI" sz="1600" b="1" spc="125" dirty="0">
                  <a:solidFill>
                    <a:srgbClr val="231F20"/>
                  </a:solidFill>
                  <a:latin typeface="Arial Black" panose="020B0A04020102020204" pitchFamily="34" charset="0"/>
                  <a:cs typeface="Arial"/>
                </a:rPr>
                <a:t>ÄT </a:t>
              </a:r>
              <a:r>
                <a:rPr sz="1600" b="1" spc="80" dirty="0">
                  <a:solidFill>
                    <a:srgbClr val="231F20"/>
                  </a:solidFill>
                  <a:latin typeface="Arial Black" panose="020B0A04020102020204" pitchFamily="34" charset="0"/>
                  <a:cs typeface="Arial"/>
                </a:rPr>
                <a:t>KUTSUTAAN?</a:t>
              </a:r>
              <a:endParaRPr lang="en-US" dirty="0">
                <a:latin typeface="Arial Black" panose="020B0A04020102020204" pitchFamily="34" charset="0"/>
                <a:cs typeface="+mn-ea"/>
              </a:endParaRPr>
            </a:p>
            <a:p>
              <a:pPr marL="215265" marR="802005"/>
              <a:r>
                <a:rPr lang="fi-FI" sz="1100" dirty="0">
                  <a:latin typeface="Arial" panose="020B0604020202020204" pitchFamily="34" charset="0"/>
                  <a:cs typeface="Arial" panose="020B0604020202020204" pitchFamily="34" charset="0"/>
                </a:rPr>
                <a:t>Miten saavutat kohderyhmäsi?</a:t>
              </a:r>
            </a:p>
            <a:p>
              <a:pPr marL="215265" marR="802005"/>
              <a:r>
                <a:rPr lang="fi-FI" sz="1100" dirty="0">
                  <a:latin typeface="Arial" panose="020B0604020202020204" pitchFamily="34" charset="0"/>
                  <a:cs typeface="Arial" panose="020B0604020202020204" pitchFamily="34" charset="0"/>
                </a:rPr>
                <a:t>Mikä saa heidät tulemaan paikalle keskusteluusi?</a:t>
              </a:r>
            </a:p>
            <a:p>
              <a:pPr marL="215265" marR="802005"/>
              <a:r>
                <a:rPr lang="fi-FI" sz="1100" dirty="0">
                  <a:latin typeface="Arial" panose="020B0604020202020204" pitchFamily="34" charset="0"/>
                  <a:cs typeface="Arial" panose="020B0604020202020204" pitchFamily="34" charset="0"/>
                </a:rPr>
                <a:t>Mitä kanavia he seuraavat?   </a:t>
              </a:r>
            </a:p>
            <a:p>
              <a:pPr marL="215265" marR="802005"/>
              <a:r>
                <a:rPr lang="fi-FI" sz="1100" dirty="0">
                  <a:latin typeface="Arial" panose="020B0604020202020204" pitchFamily="34" charset="0"/>
                  <a:cs typeface="Arial" panose="020B0604020202020204" pitchFamily="34" charset="0"/>
                </a:rPr>
                <a:t>Kenen kautta heidät voi tavoittaa helpoiten?</a:t>
              </a:r>
            </a:p>
            <a:p>
              <a:pPr marL="215265" marR="802005"/>
              <a:r>
                <a:rPr lang="fi-FI" sz="1100" dirty="0">
                  <a:latin typeface="Arial" panose="020B0604020202020204" pitchFamily="34" charset="0"/>
                  <a:cs typeface="Arial" panose="020B0604020202020204" pitchFamily="34" charset="0"/>
                </a:rPr>
                <a:t>Riittääkö yksi kutsu vai tarvitsetko eri kohderyhmille kohdennettuja kutsuja?</a:t>
              </a:r>
            </a:p>
            <a:p>
              <a:pPr marL="215265" marR="802005">
                <a:lnSpc>
                  <a:spcPts val="1800"/>
                </a:lnSpc>
              </a:pPr>
              <a:endParaRPr lang="en-US" dirty="0"/>
            </a:p>
          </p:txBody>
        </p:sp>
      </p:grpSp>
      <p:sp>
        <p:nvSpPr>
          <p:cNvPr id="11" name="object 11"/>
          <p:cNvSpPr/>
          <p:nvPr/>
        </p:nvSpPr>
        <p:spPr>
          <a:xfrm>
            <a:off x="11142626" y="5895785"/>
            <a:ext cx="3416935" cy="4102392"/>
          </a:xfrm>
          <a:custGeom>
            <a:avLst/>
            <a:gdLst/>
            <a:ahLst/>
            <a:cxnLst/>
            <a:rect l="l" t="t" r="r" b="b"/>
            <a:pathLst>
              <a:path w="3416934" h="5885180">
                <a:moveTo>
                  <a:pt x="3416465" y="5884938"/>
                </a:moveTo>
                <a:lnTo>
                  <a:pt x="0" y="5884938"/>
                </a:lnTo>
                <a:lnTo>
                  <a:pt x="0" y="0"/>
                </a:lnTo>
                <a:lnTo>
                  <a:pt x="3416465" y="0"/>
                </a:lnTo>
                <a:lnTo>
                  <a:pt x="3416465" y="5884938"/>
                </a:lnTo>
                <a:close/>
              </a:path>
            </a:pathLst>
          </a:custGeom>
          <a:ln w="6299">
            <a:solidFill>
              <a:srgbClr val="D1D3D4"/>
            </a:solidFill>
          </a:ln>
        </p:spPr>
        <p:txBody>
          <a:bodyPr wrap="square" lIns="0" tIns="0" rIns="0" bIns="0" rtlCol="0"/>
          <a:lstStyle/>
          <a:p>
            <a:endParaRPr/>
          </a:p>
        </p:txBody>
      </p:sp>
      <p:grpSp>
        <p:nvGrpSpPr>
          <p:cNvPr id="17" name="Ryhmä 16">
            <a:extLst>
              <a:ext uri="{FF2B5EF4-FFF2-40B4-BE49-F238E27FC236}">
                <a16:creationId xmlns:a16="http://schemas.microsoft.com/office/drawing/2014/main" id="{529C39F0-4CF8-4233-9506-F916F07E0528}"/>
              </a:ext>
            </a:extLst>
          </p:cNvPr>
          <p:cNvGrpSpPr/>
          <p:nvPr/>
        </p:nvGrpSpPr>
        <p:grpSpPr>
          <a:xfrm>
            <a:off x="11141545" y="5832803"/>
            <a:ext cx="3712463" cy="2065490"/>
            <a:chOff x="11132563" y="5674780"/>
            <a:chExt cx="3712463" cy="1996700"/>
          </a:xfrm>
        </p:grpSpPr>
        <p:sp>
          <p:nvSpPr>
            <p:cNvPr id="12" name="object 12"/>
            <p:cNvSpPr/>
            <p:nvPr/>
          </p:nvSpPr>
          <p:spPr>
            <a:xfrm>
              <a:off x="11132563" y="5754421"/>
              <a:ext cx="3416935" cy="1882806"/>
            </a:xfrm>
            <a:custGeom>
              <a:avLst/>
              <a:gdLst/>
              <a:ahLst/>
              <a:cxnLst/>
              <a:rect l="l" t="t" r="r" b="b"/>
              <a:pathLst>
                <a:path w="3416934" h="2057400">
                  <a:moveTo>
                    <a:pt x="3416477" y="2057006"/>
                  </a:moveTo>
                  <a:lnTo>
                    <a:pt x="0" y="2057006"/>
                  </a:lnTo>
                  <a:lnTo>
                    <a:pt x="0" y="0"/>
                  </a:lnTo>
                  <a:lnTo>
                    <a:pt x="3416477" y="0"/>
                  </a:lnTo>
                  <a:lnTo>
                    <a:pt x="3416477" y="2057006"/>
                  </a:lnTo>
                  <a:close/>
                </a:path>
              </a:pathLst>
            </a:custGeom>
            <a:solidFill>
              <a:srgbClr val="FEE000"/>
            </a:solidFill>
          </p:spPr>
          <p:txBody>
            <a:bodyPr wrap="square" lIns="0" tIns="0" rIns="0" bIns="0" rtlCol="0"/>
            <a:lstStyle/>
            <a:p>
              <a:endParaRPr/>
            </a:p>
          </p:txBody>
        </p:sp>
        <p:sp>
          <p:nvSpPr>
            <p:cNvPr id="14" name="object 14"/>
            <p:cNvSpPr txBox="1"/>
            <p:nvPr/>
          </p:nvSpPr>
          <p:spPr>
            <a:xfrm>
              <a:off x="11141534" y="5674780"/>
              <a:ext cx="3703492" cy="1996700"/>
            </a:xfrm>
            <a:prstGeom prst="rect">
              <a:avLst/>
            </a:prstGeom>
            <a:noFill/>
            <a:ln w="15449">
              <a:noFill/>
            </a:ln>
          </p:spPr>
          <p:txBody>
            <a:bodyPr vert="horz" wrap="square" lIns="0" tIns="179070" rIns="0" bIns="0" rtlCol="0">
              <a:spAutoFit/>
            </a:bodyPr>
            <a:lstStyle/>
            <a:p>
              <a:pPr marL="215265" marR="796925">
                <a:lnSpc>
                  <a:spcPts val="1800"/>
                </a:lnSpc>
                <a:spcBef>
                  <a:spcPts val="1410"/>
                </a:spcBef>
              </a:pPr>
              <a:r>
                <a:rPr sz="1600" b="1" spc="75" dirty="0">
                  <a:solidFill>
                    <a:srgbClr val="231F20"/>
                  </a:solidFill>
                  <a:latin typeface="Arial Black" panose="020B0A04020102020204" pitchFamily="34" charset="0"/>
                  <a:cs typeface="Arial"/>
                </a:rPr>
                <a:t>KESKUSTELUUN  </a:t>
              </a:r>
              <a:r>
                <a:rPr sz="1600" b="1" spc="55" dirty="0">
                  <a:solidFill>
                    <a:srgbClr val="231F20"/>
                  </a:solidFill>
                  <a:latin typeface="Arial Black" panose="020B0A04020102020204" pitchFamily="34" charset="0"/>
                  <a:cs typeface="Arial"/>
                </a:rPr>
                <a:t>V</a:t>
              </a:r>
              <a:r>
                <a:rPr sz="1600" b="1" spc="150" dirty="0">
                  <a:solidFill>
                    <a:srgbClr val="231F20"/>
                  </a:solidFill>
                  <a:latin typeface="Arial Black" panose="020B0A04020102020204" pitchFamily="34" charset="0"/>
                  <a:cs typeface="Arial"/>
                </a:rPr>
                <a:t>ALMIS</a:t>
              </a:r>
              <a:r>
                <a:rPr sz="1600" b="1" spc="75" dirty="0">
                  <a:solidFill>
                    <a:srgbClr val="231F20"/>
                  </a:solidFill>
                  <a:latin typeface="Arial Black" panose="020B0A04020102020204" pitchFamily="34" charset="0"/>
                  <a:cs typeface="Arial"/>
                </a:rPr>
                <a:t>T</a:t>
              </a:r>
              <a:r>
                <a:rPr sz="1600" b="1" spc="85" dirty="0">
                  <a:solidFill>
                    <a:srgbClr val="231F20"/>
                  </a:solidFill>
                  <a:latin typeface="Arial Black" panose="020B0A04020102020204" pitchFamily="34" charset="0"/>
                  <a:cs typeface="Arial"/>
                </a:rPr>
                <a:t>A</a:t>
              </a:r>
              <a:r>
                <a:rPr sz="1600" b="1" spc="150" dirty="0">
                  <a:solidFill>
                    <a:srgbClr val="231F20"/>
                  </a:solidFill>
                  <a:latin typeface="Arial Black" panose="020B0A04020102020204" pitchFamily="34" charset="0"/>
                  <a:cs typeface="Arial"/>
                </a:rPr>
                <a:t>UTUMINEN</a:t>
              </a:r>
              <a:endParaRPr sz="1600" dirty="0">
                <a:latin typeface="Arial Black" panose="020B0A04020102020204" pitchFamily="34" charset="0"/>
                <a:cs typeface="Arial"/>
              </a:endParaRPr>
            </a:p>
            <a:p>
              <a:pPr marL="210185" marR="370205">
                <a:lnSpc>
                  <a:spcPct val="100000"/>
                </a:lnSpc>
              </a:pPr>
              <a:r>
                <a:rPr lang="fi-FI" sz="1100" spc="40" dirty="0">
                  <a:solidFill>
                    <a:srgbClr val="231F20"/>
                  </a:solidFill>
                  <a:latin typeface="Arial"/>
                  <a:cs typeface="Arial"/>
                </a:rPr>
                <a:t>Mitä aiheesta on keskusteltu viime aikoina?  Keiden ääni kuuluu ja keiden ei?</a:t>
              </a:r>
            </a:p>
            <a:p>
              <a:pPr marL="210185" marR="370205">
                <a:lnSpc>
                  <a:spcPct val="100000"/>
                </a:lnSpc>
              </a:pPr>
              <a:r>
                <a:rPr lang="fi-FI" sz="1100" spc="40" dirty="0">
                  <a:solidFill>
                    <a:srgbClr val="231F20"/>
                  </a:solidFill>
                  <a:latin typeface="Arial"/>
                  <a:cs typeface="Arial"/>
                </a:rPr>
                <a:t>Mitä mieltä minä olen?</a:t>
              </a:r>
            </a:p>
            <a:p>
              <a:pPr marL="210185" marR="370205">
                <a:lnSpc>
                  <a:spcPct val="100000"/>
                </a:lnSpc>
              </a:pPr>
              <a:r>
                <a:rPr lang="fi-FI" sz="1100" spc="40" dirty="0">
                  <a:solidFill>
                    <a:srgbClr val="231F20"/>
                  </a:solidFill>
                  <a:latin typeface="Arial"/>
                  <a:cs typeface="Arial"/>
                </a:rPr>
                <a:t>Millaiset ovat hyvät pelisäännöt?</a:t>
              </a:r>
              <a:br>
                <a:rPr lang="fi-FI" sz="1100" spc="40" dirty="0">
                  <a:solidFill>
                    <a:srgbClr val="231F20"/>
                  </a:solidFill>
                  <a:latin typeface="Arial"/>
                  <a:cs typeface="Arial"/>
                </a:rPr>
              </a:br>
              <a:r>
                <a:rPr lang="fi-FI" sz="1100" spc="40" dirty="0">
                  <a:solidFill>
                    <a:srgbClr val="231F20"/>
                  </a:solidFill>
                  <a:latin typeface="Arial"/>
                  <a:cs typeface="Arial"/>
                </a:rPr>
                <a:t>Miten aloitan, miten ohjaan, miten lopetan?</a:t>
              </a:r>
              <a:br>
                <a:rPr lang="fi-FI" sz="1100" spc="40" dirty="0">
                  <a:solidFill>
                    <a:srgbClr val="231F20"/>
                  </a:solidFill>
                  <a:latin typeface="Arial"/>
                  <a:cs typeface="Arial"/>
                </a:rPr>
              </a:br>
              <a:r>
                <a:rPr lang="fi-FI" sz="1100" spc="40" dirty="0">
                  <a:solidFill>
                    <a:srgbClr val="231F20"/>
                  </a:solidFill>
                  <a:latin typeface="Arial"/>
                  <a:cs typeface="Arial"/>
                </a:rPr>
                <a:t>Miten varmistetaan dialogin onnistuminen?</a:t>
              </a:r>
              <a:br>
                <a:rPr lang="fi-FI" sz="1100" spc="40" dirty="0">
                  <a:solidFill>
                    <a:srgbClr val="231F20"/>
                  </a:solidFill>
                  <a:latin typeface="Arial"/>
                  <a:cs typeface="Arial"/>
                </a:rPr>
              </a:br>
              <a:r>
                <a:rPr lang="fi-FI" sz="1100" spc="40" dirty="0">
                  <a:solidFill>
                    <a:srgbClr val="231F20"/>
                  </a:solidFill>
                  <a:latin typeface="Arial"/>
                  <a:cs typeface="Arial"/>
                </a:rPr>
                <a:t>Miten keskustelu dokumentoidaan ja vedetään yhteen?</a:t>
              </a:r>
              <a:endParaRPr lang="fi-FI" sz="1100" dirty="0">
                <a:latin typeface="Arial"/>
                <a:cs typeface="Arial"/>
              </a:endParaRPr>
            </a:p>
          </p:txBody>
        </p:sp>
      </p:grpSp>
      <p:sp>
        <p:nvSpPr>
          <p:cNvPr id="15" name="object 15"/>
          <p:cNvSpPr/>
          <p:nvPr/>
        </p:nvSpPr>
        <p:spPr>
          <a:xfrm>
            <a:off x="4061590" y="5949484"/>
            <a:ext cx="3424554" cy="4034468"/>
          </a:xfrm>
          <a:custGeom>
            <a:avLst/>
            <a:gdLst/>
            <a:ahLst/>
            <a:cxnLst/>
            <a:rect l="l" t="t" r="r" b="b"/>
            <a:pathLst>
              <a:path w="3424554" h="5880734">
                <a:moveTo>
                  <a:pt x="3423958" y="5880633"/>
                </a:moveTo>
                <a:lnTo>
                  <a:pt x="0" y="5880633"/>
                </a:lnTo>
                <a:lnTo>
                  <a:pt x="0" y="0"/>
                </a:lnTo>
                <a:lnTo>
                  <a:pt x="3423958" y="0"/>
                </a:lnTo>
                <a:lnTo>
                  <a:pt x="3423958" y="5880633"/>
                </a:lnTo>
                <a:close/>
              </a:path>
            </a:pathLst>
          </a:custGeom>
          <a:ln w="6299">
            <a:solidFill>
              <a:srgbClr val="D1D3D4"/>
            </a:solidFill>
          </a:ln>
        </p:spPr>
        <p:txBody>
          <a:bodyPr wrap="square" lIns="0" tIns="0" rIns="0" bIns="0" rtlCol="0"/>
          <a:lstStyle/>
          <a:p>
            <a:endParaRPr/>
          </a:p>
        </p:txBody>
      </p:sp>
      <p:sp>
        <p:nvSpPr>
          <p:cNvPr id="19" name="object 19"/>
          <p:cNvSpPr txBox="1"/>
          <p:nvPr/>
        </p:nvSpPr>
        <p:spPr>
          <a:xfrm>
            <a:off x="485063" y="1125224"/>
            <a:ext cx="10078720" cy="756920"/>
          </a:xfrm>
          <a:prstGeom prst="rect">
            <a:avLst/>
          </a:prstGeom>
        </p:spPr>
        <p:txBody>
          <a:bodyPr vert="horz" wrap="square" lIns="0" tIns="12700" rIns="0" bIns="0" rtlCol="0">
            <a:spAutoFit/>
          </a:bodyPr>
          <a:lstStyle/>
          <a:p>
            <a:pPr marL="12700" marR="5080">
              <a:lnSpc>
                <a:spcPct val="100000"/>
              </a:lnSpc>
              <a:spcBef>
                <a:spcPts val="100"/>
              </a:spcBef>
            </a:pPr>
            <a:r>
              <a:rPr lang="fi-FI" sz="1600" spc="40" dirty="0">
                <a:solidFill>
                  <a:srgbClr val="231F20"/>
                </a:solidFill>
                <a:latin typeface="Arial"/>
                <a:cs typeface="Arial"/>
              </a:rPr>
              <a:t>Käytä työpohjaa apuna keskustelun suunnitteluun, jotta hahmotat keskustelun järjestämiseen kuluvan  ajan ja resurssit. Käy läpi keskustelun tavoitteet, suunnittele keitä kutsutaan ja millä tavalla, määritä  sopivat tilat ja puitteet, ja valmistaudu keskustelun vetäjän rooliin kokoamalla itsellesi sopivat ohjausteot.</a:t>
            </a:r>
          </a:p>
        </p:txBody>
      </p:sp>
      <p:sp>
        <p:nvSpPr>
          <p:cNvPr id="20" name="object 20"/>
          <p:cNvSpPr/>
          <p:nvPr/>
        </p:nvSpPr>
        <p:spPr>
          <a:xfrm>
            <a:off x="4066650" y="2179700"/>
            <a:ext cx="3420000" cy="3647860"/>
          </a:xfrm>
          <a:custGeom>
            <a:avLst/>
            <a:gdLst/>
            <a:ahLst/>
            <a:cxnLst/>
            <a:rect l="l" t="t" r="r" b="b"/>
            <a:pathLst>
              <a:path w="4600575" h="1606550">
                <a:moveTo>
                  <a:pt x="4600511" y="0"/>
                </a:moveTo>
                <a:lnTo>
                  <a:pt x="0" y="0"/>
                </a:lnTo>
                <a:lnTo>
                  <a:pt x="0" y="1606321"/>
                </a:lnTo>
                <a:lnTo>
                  <a:pt x="4600511" y="1606321"/>
                </a:lnTo>
                <a:lnTo>
                  <a:pt x="4600511" y="0"/>
                </a:lnTo>
                <a:close/>
              </a:path>
            </a:pathLst>
          </a:custGeom>
          <a:ln w="6350">
            <a:solidFill>
              <a:srgbClr val="D1D3D4"/>
            </a:solidFill>
          </a:ln>
        </p:spPr>
        <p:txBody>
          <a:bodyPr wrap="square" lIns="0" tIns="0" rIns="0" bIns="0" rtlCol="0"/>
          <a:lstStyle/>
          <a:p>
            <a:endParaRPr/>
          </a:p>
        </p:txBody>
      </p:sp>
      <p:sp>
        <p:nvSpPr>
          <p:cNvPr id="24" name="object 24"/>
          <p:cNvSpPr/>
          <p:nvPr/>
        </p:nvSpPr>
        <p:spPr>
          <a:xfrm>
            <a:off x="7659043" y="2179700"/>
            <a:ext cx="3420000" cy="3682490"/>
          </a:xfrm>
          <a:custGeom>
            <a:avLst/>
            <a:gdLst/>
            <a:ahLst/>
            <a:cxnLst/>
            <a:rect l="l" t="t" r="r" b="b"/>
            <a:pathLst>
              <a:path w="4600575" h="1606550">
                <a:moveTo>
                  <a:pt x="4600511" y="0"/>
                </a:moveTo>
                <a:lnTo>
                  <a:pt x="0" y="0"/>
                </a:lnTo>
                <a:lnTo>
                  <a:pt x="0" y="1606321"/>
                </a:lnTo>
                <a:lnTo>
                  <a:pt x="4600511" y="1606321"/>
                </a:lnTo>
                <a:lnTo>
                  <a:pt x="4600511" y="0"/>
                </a:lnTo>
                <a:close/>
              </a:path>
            </a:pathLst>
          </a:custGeom>
          <a:ln w="6350">
            <a:solidFill>
              <a:srgbClr val="D1D3D4"/>
            </a:solidFill>
          </a:ln>
        </p:spPr>
        <p:txBody>
          <a:bodyPr wrap="square" lIns="0" tIns="0" rIns="0" bIns="0" rtlCol="0"/>
          <a:lstStyle/>
          <a:p>
            <a:endParaRPr/>
          </a:p>
        </p:txBody>
      </p:sp>
      <p:sp>
        <p:nvSpPr>
          <p:cNvPr id="28" name="object 28"/>
          <p:cNvSpPr/>
          <p:nvPr/>
        </p:nvSpPr>
        <p:spPr>
          <a:xfrm>
            <a:off x="11150516" y="2179699"/>
            <a:ext cx="3420000" cy="3649295"/>
          </a:xfrm>
          <a:custGeom>
            <a:avLst/>
            <a:gdLst/>
            <a:ahLst/>
            <a:cxnLst/>
            <a:rect l="l" t="t" r="r" b="b"/>
            <a:pathLst>
              <a:path w="4600575" h="1606550">
                <a:moveTo>
                  <a:pt x="4600511" y="0"/>
                </a:moveTo>
                <a:lnTo>
                  <a:pt x="0" y="0"/>
                </a:lnTo>
                <a:lnTo>
                  <a:pt x="0" y="1606321"/>
                </a:lnTo>
                <a:lnTo>
                  <a:pt x="4600511" y="1606321"/>
                </a:lnTo>
                <a:lnTo>
                  <a:pt x="4600511" y="0"/>
                </a:lnTo>
                <a:close/>
              </a:path>
            </a:pathLst>
          </a:custGeom>
          <a:ln w="6350">
            <a:solidFill>
              <a:srgbClr val="D1D3D4"/>
            </a:solidFill>
          </a:ln>
        </p:spPr>
        <p:txBody>
          <a:bodyPr wrap="square" lIns="0" tIns="0" rIns="0" bIns="0" rtlCol="0"/>
          <a:lstStyle/>
          <a:p>
            <a:endParaRPr/>
          </a:p>
        </p:txBody>
      </p:sp>
      <p:sp>
        <p:nvSpPr>
          <p:cNvPr id="32" name="object 32"/>
          <p:cNvSpPr/>
          <p:nvPr/>
        </p:nvSpPr>
        <p:spPr>
          <a:xfrm>
            <a:off x="13006264" y="927418"/>
            <a:ext cx="150495" cy="150495"/>
          </a:xfrm>
          <a:custGeom>
            <a:avLst/>
            <a:gdLst/>
            <a:ahLst/>
            <a:cxnLst/>
            <a:rect l="l" t="t" r="r" b="b"/>
            <a:pathLst>
              <a:path w="150495" h="150494">
                <a:moveTo>
                  <a:pt x="150190" y="150190"/>
                </a:moveTo>
                <a:lnTo>
                  <a:pt x="0" y="150190"/>
                </a:lnTo>
                <a:lnTo>
                  <a:pt x="0" y="0"/>
                </a:lnTo>
                <a:lnTo>
                  <a:pt x="150190" y="0"/>
                </a:lnTo>
                <a:lnTo>
                  <a:pt x="150190" y="150190"/>
                </a:lnTo>
                <a:close/>
              </a:path>
            </a:pathLst>
          </a:custGeom>
          <a:ln w="6350">
            <a:solidFill>
              <a:srgbClr val="D1D3D4"/>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33" name="object 33"/>
          <p:cNvSpPr/>
          <p:nvPr/>
        </p:nvSpPr>
        <p:spPr>
          <a:xfrm>
            <a:off x="12084680" y="1278570"/>
            <a:ext cx="150495" cy="150495"/>
          </a:xfrm>
          <a:custGeom>
            <a:avLst/>
            <a:gdLst/>
            <a:ahLst/>
            <a:cxnLst/>
            <a:rect l="l" t="t" r="r" b="b"/>
            <a:pathLst>
              <a:path w="150495" h="150495">
                <a:moveTo>
                  <a:pt x="150190" y="150190"/>
                </a:moveTo>
                <a:lnTo>
                  <a:pt x="0" y="150190"/>
                </a:lnTo>
                <a:lnTo>
                  <a:pt x="0" y="0"/>
                </a:lnTo>
                <a:lnTo>
                  <a:pt x="150190" y="0"/>
                </a:lnTo>
                <a:lnTo>
                  <a:pt x="150190" y="150190"/>
                </a:lnTo>
                <a:close/>
              </a:path>
            </a:pathLst>
          </a:custGeom>
          <a:ln w="6350">
            <a:solidFill>
              <a:srgbClr val="D1D3D4"/>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35" name="object 35"/>
          <p:cNvSpPr/>
          <p:nvPr/>
        </p:nvSpPr>
        <p:spPr>
          <a:xfrm>
            <a:off x="13006265" y="1287809"/>
            <a:ext cx="150495" cy="150495"/>
          </a:xfrm>
          <a:custGeom>
            <a:avLst/>
            <a:gdLst/>
            <a:ahLst/>
            <a:cxnLst/>
            <a:rect l="l" t="t" r="r" b="b"/>
            <a:pathLst>
              <a:path w="150495" h="150495">
                <a:moveTo>
                  <a:pt x="150177" y="150190"/>
                </a:moveTo>
                <a:lnTo>
                  <a:pt x="0" y="150190"/>
                </a:lnTo>
                <a:lnTo>
                  <a:pt x="0" y="0"/>
                </a:lnTo>
                <a:lnTo>
                  <a:pt x="150177" y="0"/>
                </a:lnTo>
                <a:lnTo>
                  <a:pt x="150177" y="150190"/>
                </a:lnTo>
                <a:close/>
              </a:path>
            </a:pathLst>
          </a:custGeom>
          <a:ln w="6350">
            <a:solidFill>
              <a:srgbClr val="D1D3D4"/>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36" name="object 36"/>
          <p:cNvSpPr/>
          <p:nvPr/>
        </p:nvSpPr>
        <p:spPr>
          <a:xfrm>
            <a:off x="12084680" y="1620940"/>
            <a:ext cx="150495" cy="150495"/>
          </a:xfrm>
          <a:custGeom>
            <a:avLst/>
            <a:gdLst/>
            <a:ahLst/>
            <a:cxnLst/>
            <a:rect l="l" t="t" r="r" b="b"/>
            <a:pathLst>
              <a:path w="150495" h="150494">
                <a:moveTo>
                  <a:pt x="150177" y="150190"/>
                </a:moveTo>
                <a:lnTo>
                  <a:pt x="0" y="150190"/>
                </a:lnTo>
                <a:lnTo>
                  <a:pt x="0" y="0"/>
                </a:lnTo>
                <a:lnTo>
                  <a:pt x="150177" y="0"/>
                </a:lnTo>
                <a:lnTo>
                  <a:pt x="150177" y="150190"/>
                </a:lnTo>
                <a:close/>
              </a:path>
            </a:pathLst>
          </a:custGeom>
          <a:ln w="6350">
            <a:solidFill>
              <a:srgbClr val="D1D3D4"/>
            </a:solidFill>
          </a:ln>
        </p:spPr>
        <p:txBody>
          <a:bodyPr wrap="square" lIns="0" tIns="0" rIns="0" bIns="0" rtlCol="0"/>
          <a:lstStyle/>
          <a:p>
            <a:endParaRPr sz="1100" dirty="0">
              <a:latin typeface="Arial" panose="020B0604020202020204" pitchFamily="34" charset="0"/>
              <a:cs typeface="Arial" panose="020B0604020202020204" pitchFamily="34" charset="0"/>
            </a:endParaRPr>
          </a:p>
        </p:txBody>
      </p:sp>
      <p:sp>
        <p:nvSpPr>
          <p:cNvPr id="39" name="object 39"/>
          <p:cNvSpPr/>
          <p:nvPr/>
        </p:nvSpPr>
        <p:spPr>
          <a:xfrm>
            <a:off x="6844753" y="10232775"/>
            <a:ext cx="185648" cy="172567"/>
          </a:xfrm>
          <a:prstGeom prst="rect">
            <a:avLst/>
          </a:prstGeom>
          <a:blipFill>
            <a:blip r:embed="rId3" cstate="print"/>
            <a:stretch>
              <a:fillRect/>
            </a:stretch>
          </a:blipFill>
        </p:spPr>
        <p:txBody>
          <a:bodyPr wrap="square" lIns="0" tIns="0" rIns="0" bIns="0" rtlCol="0"/>
          <a:lstStyle/>
          <a:p>
            <a:endParaRPr/>
          </a:p>
        </p:txBody>
      </p:sp>
      <p:sp>
        <p:nvSpPr>
          <p:cNvPr id="40" name="object 40"/>
          <p:cNvSpPr/>
          <p:nvPr/>
        </p:nvSpPr>
        <p:spPr>
          <a:xfrm>
            <a:off x="7013332" y="10232775"/>
            <a:ext cx="359410" cy="172720"/>
          </a:xfrm>
          <a:custGeom>
            <a:avLst/>
            <a:gdLst/>
            <a:ahLst/>
            <a:cxnLst/>
            <a:rect l="l" t="t" r="r" b="b"/>
            <a:pathLst>
              <a:path w="359409" h="172720">
                <a:moveTo>
                  <a:pt x="133426" y="0"/>
                </a:moveTo>
                <a:lnTo>
                  <a:pt x="36880" y="0"/>
                </a:lnTo>
                <a:lnTo>
                  <a:pt x="0" y="172580"/>
                </a:lnTo>
                <a:lnTo>
                  <a:pt x="65595" y="172580"/>
                </a:lnTo>
                <a:lnTo>
                  <a:pt x="76987" y="119570"/>
                </a:lnTo>
                <a:lnTo>
                  <a:pt x="154314" y="119570"/>
                </a:lnTo>
                <a:lnTo>
                  <a:pt x="151498" y="112179"/>
                </a:lnTo>
                <a:lnTo>
                  <a:pt x="167749" y="102736"/>
                </a:lnTo>
                <a:lnTo>
                  <a:pt x="180335" y="89711"/>
                </a:lnTo>
                <a:lnTo>
                  <a:pt x="187656" y="74942"/>
                </a:lnTo>
                <a:lnTo>
                  <a:pt x="86385" y="74942"/>
                </a:lnTo>
                <a:lnTo>
                  <a:pt x="92824" y="45605"/>
                </a:lnTo>
                <a:lnTo>
                  <a:pt x="189835" y="45605"/>
                </a:lnTo>
                <a:lnTo>
                  <a:pt x="187347" y="32243"/>
                </a:lnTo>
                <a:lnTo>
                  <a:pt x="175847" y="15224"/>
                </a:lnTo>
                <a:lnTo>
                  <a:pt x="157618" y="4029"/>
                </a:lnTo>
                <a:lnTo>
                  <a:pt x="133426" y="0"/>
                </a:lnTo>
                <a:close/>
              </a:path>
              <a:path w="359409" h="172720">
                <a:moveTo>
                  <a:pt x="154314" y="119570"/>
                </a:moveTo>
                <a:lnTo>
                  <a:pt x="93573" y="119570"/>
                </a:lnTo>
                <a:lnTo>
                  <a:pt x="104952" y="172580"/>
                </a:lnTo>
                <a:lnTo>
                  <a:pt x="224002" y="172580"/>
                </a:lnTo>
                <a:lnTo>
                  <a:pt x="233925" y="152577"/>
                </a:lnTo>
                <a:lnTo>
                  <a:pt x="166890" y="152577"/>
                </a:lnTo>
                <a:lnTo>
                  <a:pt x="154314" y="119570"/>
                </a:lnTo>
                <a:close/>
              </a:path>
              <a:path w="359409" h="172720">
                <a:moveTo>
                  <a:pt x="355860" y="151612"/>
                </a:moveTo>
                <a:lnTo>
                  <a:pt x="288861" y="151612"/>
                </a:lnTo>
                <a:lnTo>
                  <a:pt x="290347" y="172580"/>
                </a:lnTo>
                <a:lnTo>
                  <a:pt x="359168" y="172580"/>
                </a:lnTo>
                <a:lnTo>
                  <a:pt x="355860" y="151612"/>
                </a:lnTo>
                <a:close/>
              </a:path>
              <a:path w="359409" h="172720">
                <a:moveTo>
                  <a:pt x="331939" y="0"/>
                </a:moveTo>
                <a:lnTo>
                  <a:pt x="256184" y="0"/>
                </a:lnTo>
                <a:lnTo>
                  <a:pt x="166890" y="152577"/>
                </a:lnTo>
                <a:lnTo>
                  <a:pt x="233925" y="152577"/>
                </a:lnTo>
                <a:lnTo>
                  <a:pt x="234403" y="151612"/>
                </a:lnTo>
                <a:lnTo>
                  <a:pt x="355860" y="151612"/>
                </a:lnTo>
                <a:lnTo>
                  <a:pt x="348859" y="107238"/>
                </a:lnTo>
                <a:lnTo>
                  <a:pt x="256438" y="107238"/>
                </a:lnTo>
                <a:lnTo>
                  <a:pt x="282422" y="54724"/>
                </a:lnTo>
                <a:lnTo>
                  <a:pt x="340574" y="54724"/>
                </a:lnTo>
                <a:lnTo>
                  <a:pt x="331939" y="0"/>
                </a:lnTo>
                <a:close/>
              </a:path>
              <a:path w="359409" h="172720">
                <a:moveTo>
                  <a:pt x="340574" y="54724"/>
                </a:moveTo>
                <a:lnTo>
                  <a:pt x="282422" y="54724"/>
                </a:lnTo>
                <a:lnTo>
                  <a:pt x="285889" y="107238"/>
                </a:lnTo>
                <a:lnTo>
                  <a:pt x="348859" y="107238"/>
                </a:lnTo>
                <a:lnTo>
                  <a:pt x="340574" y="54724"/>
                </a:lnTo>
                <a:close/>
              </a:path>
              <a:path w="359409" h="172720">
                <a:moveTo>
                  <a:pt x="189835" y="45605"/>
                </a:moveTo>
                <a:lnTo>
                  <a:pt x="123278" y="45605"/>
                </a:lnTo>
                <a:lnTo>
                  <a:pt x="128231" y="50292"/>
                </a:lnTo>
                <a:lnTo>
                  <a:pt x="128231" y="57696"/>
                </a:lnTo>
                <a:lnTo>
                  <a:pt x="126687" y="64961"/>
                </a:lnTo>
                <a:lnTo>
                  <a:pt x="122378" y="70381"/>
                </a:lnTo>
                <a:lnTo>
                  <a:pt x="115796" y="73771"/>
                </a:lnTo>
                <a:lnTo>
                  <a:pt x="107429" y="74942"/>
                </a:lnTo>
                <a:lnTo>
                  <a:pt x="187656" y="74942"/>
                </a:lnTo>
                <a:lnTo>
                  <a:pt x="188465" y="73311"/>
                </a:lnTo>
                <a:lnTo>
                  <a:pt x="191350" y="53746"/>
                </a:lnTo>
                <a:lnTo>
                  <a:pt x="189835" y="45605"/>
                </a:lnTo>
                <a:close/>
              </a:path>
            </a:pathLst>
          </a:custGeom>
          <a:solidFill>
            <a:srgbClr val="231F20"/>
          </a:solidFill>
        </p:spPr>
        <p:txBody>
          <a:bodyPr wrap="square" lIns="0" tIns="0" rIns="0" bIns="0" rtlCol="0"/>
          <a:lstStyle/>
          <a:p>
            <a:endParaRPr/>
          </a:p>
        </p:txBody>
      </p:sp>
      <p:sp>
        <p:nvSpPr>
          <p:cNvPr id="41" name="object 41"/>
          <p:cNvSpPr/>
          <p:nvPr/>
        </p:nvSpPr>
        <p:spPr>
          <a:xfrm>
            <a:off x="7255643" y="10185579"/>
            <a:ext cx="61594" cy="37465"/>
          </a:xfrm>
          <a:custGeom>
            <a:avLst/>
            <a:gdLst/>
            <a:ahLst/>
            <a:cxnLst/>
            <a:rect l="l" t="t" r="r" b="b"/>
            <a:pathLst>
              <a:path w="61595" h="37465">
                <a:moveTo>
                  <a:pt x="61137" y="0"/>
                </a:moveTo>
                <a:lnTo>
                  <a:pt x="9156" y="0"/>
                </a:lnTo>
                <a:lnTo>
                  <a:pt x="0" y="37045"/>
                </a:lnTo>
                <a:lnTo>
                  <a:pt x="51981" y="37045"/>
                </a:lnTo>
                <a:lnTo>
                  <a:pt x="61137" y="0"/>
                </a:lnTo>
                <a:close/>
              </a:path>
            </a:pathLst>
          </a:custGeom>
          <a:solidFill>
            <a:srgbClr val="231F20"/>
          </a:solidFill>
        </p:spPr>
        <p:txBody>
          <a:bodyPr wrap="square" lIns="0" tIns="0" rIns="0" bIns="0" rtlCol="0"/>
          <a:lstStyle/>
          <a:p>
            <a:endParaRPr/>
          </a:p>
        </p:txBody>
      </p:sp>
      <p:sp>
        <p:nvSpPr>
          <p:cNvPr id="42" name="object 42"/>
          <p:cNvSpPr/>
          <p:nvPr/>
        </p:nvSpPr>
        <p:spPr>
          <a:xfrm>
            <a:off x="7452648" y="10284840"/>
            <a:ext cx="0" cy="120650"/>
          </a:xfrm>
          <a:custGeom>
            <a:avLst/>
            <a:gdLst/>
            <a:ahLst/>
            <a:cxnLst/>
            <a:rect l="l" t="t" r="r" b="b"/>
            <a:pathLst>
              <a:path h="120650">
                <a:moveTo>
                  <a:pt x="0" y="0"/>
                </a:moveTo>
                <a:lnTo>
                  <a:pt x="0" y="120650"/>
                </a:lnTo>
              </a:path>
            </a:pathLst>
          </a:custGeom>
          <a:ln w="63169">
            <a:solidFill>
              <a:srgbClr val="231F20"/>
            </a:solidFill>
          </a:ln>
        </p:spPr>
        <p:txBody>
          <a:bodyPr wrap="square" lIns="0" tIns="0" rIns="0" bIns="0" rtlCol="0"/>
          <a:lstStyle/>
          <a:p>
            <a:endParaRPr/>
          </a:p>
        </p:txBody>
      </p:sp>
      <p:sp>
        <p:nvSpPr>
          <p:cNvPr id="43" name="object 43"/>
          <p:cNvSpPr/>
          <p:nvPr/>
        </p:nvSpPr>
        <p:spPr>
          <a:xfrm>
            <a:off x="7421063" y="10283570"/>
            <a:ext cx="110489" cy="0"/>
          </a:xfrm>
          <a:custGeom>
            <a:avLst/>
            <a:gdLst/>
            <a:ahLst/>
            <a:cxnLst/>
            <a:rect l="l" t="t" r="r" b="b"/>
            <a:pathLst>
              <a:path w="110490">
                <a:moveTo>
                  <a:pt x="0" y="0"/>
                </a:moveTo>
                <a:lnTo>
                  <a:pt x="109956" y="0"/>
                </a:lnTo>
              </a:path>
            </a:pathLst>
          </a:custGeom>
          <a:ln w="3175">
            <a:solidFill>
              <a:srgbClr val="231F20"/>
            </a:solidFill>
          </a:ln>
        </p:spPr>
        <p:txBody>
          <a:bodyPr wrap="square" lIns="0" tIns="0" rIns="0" bIns="0" rtlCol="0"/>
          <a:lstStyle/>
          <a:p>
            <a:endParaRPr/>
          </a:p>
        </p:txBody>
      </p:sp>
      <p:sp>
        <p:nvSpPr>
          <p:cNvPr id="44" name="object 44"/>
          <p:cNvSpPr/>
          <p:nvPr/>
        </p:nvSpPr>
        <p:spPr>
          <a:xfrm>
            <a:off x="7374289" y="10257535"/>
            <a:ext cx="156845" cy="0"/>
          </a:xfrm>
          <a:custGeom>
            <a:avLst/>
            <a:gdLst/>
            <a:ahLst/>
            <a:cxnLst/>
            <a:rect l="l" t="t" r="r" b="b"/>
            <a:pathLst>
              <a:path w="156845">
                <a:moveTo>
                  <a:pt x="0" y="0"/>
                </a:moveTo>
                <a:lnTo>
                  <a:pt x="156730" y="0"/>
                </a:lnTo>
              </a:path>
            </a:pathLst>
          </a:custGeom>
          <a:ln w="49529">
            <a:solidFill>
              <a:srgbClr val="231F20"/>
            </a:solidFill>
          </a:ln>
        </p:spPr>
        <p:txBody>
          <a:bodyPr wrap="square" lIns="0" tIns="0" rIns="0" bIns="0" rtlCol="0"/>
          <a:lstStyle/>
          <a:p>
            <a:endParaRPr/>
          </a:p>
        </p:txBody>
      </p:sp>
      <p:sp>
        <p:nvSpPr>
          <p:cNvPr id="45" name="object 45"/>
          <p:cNvSpPr/>
          <p:nvPr/>
        </p:nvSpPr>
        <p:spPr>
          <a:xfrm>
            <a:off x="7506808" y="10232775"/>
            <a:ext cx="204470" cy="172720"/>
          </a:xfrm>
          <a:custGeom>
            <a:avLst/>
            <a:gdLst/>
            <a:ahLst/>
            <a:cxnLst/>
            <a:rect l="l" t="t" r="r" b="b"/>
            <a:pathLst>
              <a:path w="204470" h="172720">
                <a:moveTo>
                  <a:pt x="139865" y="0"/>
                </a:moveTo>
                <a:lnTo>
                  <a:pt x="64122" y="0"/>
                </a:lnTo>
                <a:lnTo>
                  <a:pt x="0" y="172580"/>
                </a:lnTo>
                <a:lnTo>
                  <a:pt x="68821" y="172580"/>
                </a:lnTo>
                <a:lnTo>
                  <a:pt x="74752" y="151612"/>
                </a:lnTo>
                <a:lnTo>
                  <a:pt x="196185" y="151612"/>
                </a:lnTo>
                <a:lnTo>
                  <a:pt x="179701" y="107238"/>
                </a:lnTo>
                <a:lnTo>
                  <a:pt x="87134" y="107238"/>
                </a:lnTo>
                <a:lnTo>
                  <a:pt x="101993" y="54229"/>
                </a:lnTo>
                <a:lnTo>
                  <a:pt x="160009" y="54229"/>
                </a:lnTo>
                <a:lnTo>
                  <a:pt x="139865" y="0"/>
                </a:lnTo>
                <a:close/>
              </a:path>
              <a:path w="204470" h="172720">
                <a:moveTo>
                  <a:pt x="196185" y="151612"/>
                </a:moveTo>
                <a:lnTo>
                  <a:pt x="129209" y="151612"/>
                </a:lnTo>
                <a:lnTo>
                  <a:pt x="135153" y="172580"/>
                </a:lnTo>
                <a:lnTo>
                  <a:pt x="203974" y="172580"/>
                </a:lnTo>
                <a:lnTo>
                  <a:pt x="196185" y="151612"/>
                </a:lnTo>
                <a:close/>
              </a:path>
              <a:path w="204470" h="172720">
                <a:moveTo>
                  <a:pt x="160009" y="54229"/>
                </a:moveTo>
                <a:lnTo>
                  <a:pt x="101993" y="54229"/>
                </a:lnTo>
                <a:lnTo>
                  <a:pt x="116839" y="107238"/>
                </a:lnTo>
                <a:lnTo>
                  <a:pt x="179701" y="107238"/>
                </a:lnTo>
                <a:lnTo>
                  <a:pt x="160009" y="54229"/>
                </a:lnTo>
                <a:close/>
              </a:path>
            </a:pathLst>
          </a:custGeom>
          <a:solidFill>
            <a:srgbClr val="231F20"/>
          </a:solidFill>
        </p:spPr>
        <p:txBody>
          <a:bodyPr wrap="square" lIns="0" tIns="0" rIns="0" bIns="0" rtlCol="0"/>
          <a:lstStyle/>
          <a:p>
            <a:endParaRPr/>
          </a:p>
        </p:txBody>
      </p:sp>
      <p:sp>
        <p:nvSpPr>
          <p:cNvPr id="46" name="object 46"/>
          <p:cNvSpPr/>
          <p:nvPr/>
        </p:nvSpPr>
        <p:spPr>
          <a:xfrm>
            <a:off x="7710036" y="10232769"/>
            <a:ext cx="170815" cy="175260"/>
          </a:xfrm>
          <a:custGeom>
            <a:avLst/>
            <a:gdLst/>
            <a:ahLst/>
            <a:cxnLst/>
            <a:rect l="l" t="t" r="r" b="b"/>
            <a:pathLst>
              <a:path w="170815" h="175259">
                <a:moveTo>
                  <a:pt x="65849" y="0"/>
                </a:moveTo>
                <a:lnTo>
                  <a:pt x="0" y="0"/>
                </a:lnTo>
                <a:lnTo>
                  <a:pt x="0" y="102323"/>
                </a:lnTo>
                <a:lnTo>
                  <a:pt x="6311" y="130847"/>
                </a:lnTo>
                <a:lnTo>
                  <a:pt x="23949" y="153938"/>
                </a:lnTo>
                <a:lnTo>
                  <a:pt x="50963" y="169401"/>
                </a:lnTo>
                <a:lnTo>
                  <a:pt x="85407" y="175044"/>
                </a:lnTo>
                <a:lnTo>
                  <a:pt x="119846" y="169401"/>
                </a:lnTo>
                <a:lnTo>
                  <a:pt x="146861" y="153938"/>
                </a:lnTo>
                <a:lnTo>
                  <a:pt x="164501" y="130847"/>
                </a:lnTo>
                <a:lnTo>
                  <a:pt x="166721" y="120815"/>
                </a:lnTo>
                <a:lnTo>
                  <a:pt x="85407" y="120815"/>
                </a:lnTo>
                <a:lnTo>
                  <a:pt x="77545" y="119277"/>
                </a:lnTo>
                <a:lnTo>
                  <a:pt x="71356" y="114987"/>
                </a:lnTo>
                <a:lnTo>
                  <a:pt x="67303" y="108433"/>
                </a:lnTo>
                <a:lnTo>
                  <a:pt x="65849" y="100101"/>
                </a:lnTo>
                <a:lnTo>
                  <a:pt x="65849" y="0"/>
                </a:lnTo>
                <a:close/>
              </a:path>
              <a:path w="170815" h="175259">
                <a:moveTo>
                  <a:pt x="170814" y="0"/>
                </a:moveTo>
                <a:lnTo>
                  <a:pt x="104965" y="0"/>
                </a:lnTo>
                <a:lnTo>
                  <a:pt x="104965" y="100101"/>
                </a:lnTo>
                <a:lnTo>
                  <a:pt x="103509" y="108433"/>
                </a:lnTo>
                <a:lnTo>
                  <a:pt x="99453" y="114987"/>
                </a:lnTo>
                <a:lnTo>
                  <a:pt x="93264" y="119277"/>
                </a:lnTo>
                <a:lnTo>
                  <a:pt x="85407" y="120815"/>
                </a:lnTo>
                <a:lnTo>
                  <a:pt x="166721" y="120815"/>
                </a:lnTo>
                <a:lnTo>
                  <a:pt x="170814" y="102323"/>
                </a:lnTo>
                <a:lnTo>
                  <a:pt x="170814" y="0"/>
                </a:lnTo>
                <a:close/>
              </a:path>
            </a:pathLst>
          </a:custGeom>
          <a:solidFill>
            <a:srgbClr val="231F20"/>
          </a:solidFill>
        </p:spPr>
        <p:txBody>
          <a:bodyPr wrap="square" lIns="0" tIns="0" rIns="0" bIns="0" rtlCol="0"/>
          <a:lstStyle/>
          <a:p>
            <a:endParaRPr/>
          </a:p>
        </p:txBody>
      </p:sp>
      <p:sp>
        <p:nvSpPr>
          <p:cNvPr id="47" name="object 47"/>
          <p:cNvSpPr/>
          <p:nvPr/>
        </p:nvSpPr>
        <p:spPr>
          <a:xfrm>
            <a:off x="7906819" y="10221730"/>
            <a:ext cx="369817" cy="192392"/>
          </a:xfrm>
          <a:prstGeom prst="rect">
            <a:avLst/>
          </a:prstGeom>
          <a:blipFill>
            <a:blip r:embed="rId4" cstate="print"/>
            <a:stretch>
              <a:fillRect/>
            </a:stretch>
          </a:blipFill>
        </p:spPr>
        <p:txBody>
          <a:bodyPr wrap="square" lIns="0" tIns="0" rIns="0" bIns="0" rtlCol="0"/>
          <a:lstStyle/>
          <a:p>
            <a:endParaRPr/>
          </a:p>
        </p:txBody>
      </p:sp>
      <p:sp>
        <p:nvSpPr>
          <p:cNvPr id="48" name="object 48"/>
          <p:cNvSpPr/>
          <p:nvPr/>
        </p:nvSpPr>
        <p:spPr>
          <a:xfrm>
            <a:off x="7316432" y="10185579"/>
            <a:ext cx="61594" cy="37465"/>
          </a:xfrm>
          <a:custGeom>
            <a:avLst/>
            <a:gdLst/>
            <a:ahLst/>
            <a:cxnLst/>
            <a:rect l="l" t="t" r="r" b="b"/>
            <a:pathLst>
              <a:path w="61595" h="37465">
                <a:moveTo>
                  <a:pt x="61137" y="0"/>
                </a:moveTo>
                <a:lnTo>
                  <a:pt x="9156" y="0"/>
                </a:lnTo>
                <a:lnTo>
                  <a:pt x="0" y="37045"/>
                </a:lnTo>
                <a:lnTo>
                  <a:pt x="51981" y="37045"/>
                </a:lnTo>
                <a:lnTo>
                  <a:pt x="61137" y="0"/>
                </a:lnTo>
                <a:close/>
              </a:path>
            </a:pathLst>
          </a:custGeom>
          <a:solidFill>
            <a:srgbClr val="231F20"/>
          </a:solidFill>
        </p:spPr>
        <p:txBody>
          <a:bodyPr wrap="square" lIns="0" tIns="0" rIns="0" bIns="0" rtlCol="0"/>
          <a:lstStyle/>
          <a:p>
            <a:endParaRPr/>
          </a:p>
        </p:txBody>
      </p:sp>
      <p:sp>
        <p:nvSpPr>
          <p:cNvPr id="50" name="object 20"/>
          <p:cNvSpPr/>
          <p:nvPr/>
        </p:nvSpPr>
        <p:spPr>
          <a:xfrm>
            <a:off x="489868" y="2188082"/>
            <a:ext cx="3420000" cy="3643644"/>
          </a:xfrm>
          <a:custGeom>
            <a:avLst/>
            <a:gdLst/>
            <a:ahLst/>
            <a:cxnLst/>
            <a:rect l="l" t="t" r="r" b="b"/>
            <a:pathLst>
              <a:path w="4600575" h="1606550">
                <a:moveTo>
                  <a:pt x="4600511" y="0"/>
                </a:moveTo>
                <a:lnTo>
                  <a:pt x="0" y="0"/>
                </a:lnTo>
                <a:lnTo>
                  <a:pt x="0" y="1606321"/>
                </a:lnTo>
                <a:lnTo>
                  <a:pt x="4600511" y="1606321"/>
                </a:lnTo>
                <a:lnTo>
                  <a:pt x="4600511" y="0"/>
                </a:lnTo>
                <a:close/>
              </a:path>
            </a:pathLst>
          </a:custGeom>
          <a:ln w="6350">
            <a:solidFill>
              <a:srgbClr val="D1D3D4"/>
            </a:solidFill>
          </a:ln>
        </p:spPr>
        <p:txBody>
          <a:bodyPr wrap="square" lIns="0" tIns="0" rIns="0" bIns="0" rtlCol="0"/>
          <a:lstStyle/>
          <a:p>
            <a:endParaRPr/>
          </a:p>
        </p:txBody>
      </p:sp>
      <p:grpSp>
        <p:nvGrpSpPr>
          <p:cNvPr id="8" name="Ryhmä 7">
            <a:extLst>
              <a:ext uri="{FF2B5EF4-FFF2-40B4-BE49-F238E27FC236}">
                <a16:creationId xmlns:a16="http://schemas.microsoft.com/office/drawing/2014/main" id="{9BF69D92-4266-470C-AF88-BB6810EDEA5A}"/>
              </a:ext>
            </a:extLst>
          </p:cNvPr>
          <p:cNvGrpSpPr/>
          <p:nvPr/>
        </p:nvGrpSpPr>
        <p:grpSpPr>
          <a:xfrm>
            <a:off x="4007857" y="5809980"/>
            <a:ext cx="3557185" cy="2040909"/>
            <a:chOff x="4008994" y="5649811"/>
            <a:chExt cx="3509044" cy="2016637"/>
          </a:xfrm>
        </p:grpSpPr>
        <p:sp>
          <p:nvSpPr>
            <p:cNvPr id="16" name="object 16"/>
            <p:cNvSpPr/>
            <p:nvPr/>
          </p:nvSpPr>
          <p:spPr>
            <a:xfrm>
              <a:off x="4046315" y="5736870"/>
              <a:ext cx="3425825" cy="1929578"/>
            </a:xfrm>
            <a:custGeom>
              <a:avLst/>
              <a:gdLst/>
              <a:ahLst/>
              <a:cxnLst/>
              <a:rect l="l" t="t" r="r" b="b"/>
              <a:pathLst>
                <a:path w="3425825" h="2053589">
                  <a:moveTo>
                    <a:pt x="3425825" y="2053234"/>
                  </a:moveTo>
                  <a:lnTo>
                    <a:pt x="0" y="2053234"/>
                  </a:lnTo>
                  <a:lnTo>
                    <a:pt x="0" y="0"/>
                  </a:lnTo>
                  <a:lnTo>
                    <a:pt x="3425825" y="0"/>
                  </a:lnTo>
                  <a:lnTo>
                    <a:pt x="3425825" y="2053234"/>
                  </a:lnTo>
                  <a:close/>
                </a:path>
              </a:pathLst>
            </a:custGeom>
            <a:solidFill>
              <a:srgbClr val="FEE000"/>
            </a:solidFill>
          </p:spPr>
          <p:txBody>
            <a:bodyPr wrap="square" lIns="0" tIns="0" rIns="0" bIns="0" rtlCol="0"/>
            <a:lstStyle/>
            <a:p>
              <a:endParaRPr/>
            </a:p>
          </p:txBody>
        </p:sp>
        <p:sp>
          <p:nvSpPr>
            <p:cNvPr id="18" name="object 18"/>
            <p:cNvSpPr txBox="1"/>
            <p:nvPr/>
          </p:nvSpPr>
          <p:spPr>
            <a:xfrm>
              <a:off x="4008994" y="5649811"/>
              <a:ext cx="3509044" cy="646331"/>
            </a:xfrm>
            <a:prstGeom prst="rect">
              <a:avLst/>
            </a:prstGeom>
            <a:noFill/>
          </p:spPr>
          <p:txBody>
            <a:bodyPr vert="horz" wrap="square" lIns="0" tIns="182880" rIns="0" bIns="0" rtlCol="0">
              <a:spAutoFit/>
            </a:bodyPr>
            <a:lstStyle/>
            <a:p>
              <a:pPr marL="214629" marR="1321435">
                <a:lnSpc>
                  <a:spcPts val="1770"/>
                </a:lnSpc>
                <a:spcBef>
                  <a:spcPts val="1440"/>
                </a:spcBef>
              </a:pPr>
              <a:r>
                <a:rPr sz="1600" b="1" spc="100" dirty="0">
                  <a:solidFill>
                    <a:srgbClr val="231F20"/>
                  </a:solidFill>
                  <a:latin typeface="Arial Black" panose="020B0A04020102020204" pitchFamily="34" charset="0"/>
                  <a:cs typeface="Arial"/>
                </a:rPr>
                <a:t>KESKUSTE</a:t>
              </a:r>
              <a:r>
                <a:rPr lang="fi-FI" sz="1600" b="1" spc="35" dirty="0">
                  <a:solidFill>
                    <a:srgbClr val="231F20"/>
                  </a:solidFill>
                  <a:latin typeface="Arial Black" panose="020B0A04020102020204" pitchFamily="34" charset="0"/>
                  <a:cs typeface="Arial"/>
                </a:rPr>
                <a:t>LUN AIKA JA PAIKKA</a:t>
              </a:r>
              <a:r>
                <a:rPr sz="1600" b="1" spc="75" dirty="0">
                  <a:solidFill>
                    <a:srgbClr val="231F20"/>
                  </a:solidFill>
                  <a:latin typeface="Arial Black" panose="020B0A04020102020204" pitchFamily="34" charset="0"/>
                  <a:cs typeface="Arial"/>
                </a:rPr>
                <a:t> </a:t>
              </a:r>
              <a:endParaRPr sz="1600" dirty="0">
                <a:latin typeface="Arial Black" panose="020B0A04020102020204" pitchFamily="34" charset="0"/>
                <a:cs typeface="Arial"/>
              </a:endParaRPr>
            </a:p>
          </p:txBody>
        </p:sp>
        <p:sp>
          <p:nvSpPr>
            <p:cNvPr id="22" name="Tekstiruutu 21">
              <a:extLst>
                <a:ext uri="{FF2B5EF4-FFF2-40B4-BE49-F238E27FC236}">
                  <a16:creationId xmlns:a16="http://schemas.microsoft.com/office/drawing/2014/main" id="{1D574CC3-DEBD-4DFF-BD7C-21FBFB11914F}"/>
                </a:ext>
              </a:extLst>
            </p:cNvPr>
            <p:cNvSpPr txBox="1"/>
            <p:nvPr/>
          </p:nvSpPr>
          <p:spPr>
            <a:xfrm>
              <a:off x="4138831" y="6223466"/>
              <a:ext cx="3118291" cy="938719"/>
            </a:xfrm>
            <a:prstGeom prst="rect">
              <a:avLst/>
            </a:prstGeom>
            <a:noFill/>
          </p:spPr>
          <p:txBody>
            <a:bodyPr wrap="square" rtlCol="0">
              <a:spAutoFit/>
            </a:bodyPr>
            <a:lstStyle/>
            <a:p>
              <a:r>
                <a:rPr lang="fi-FI" sz="1100" dirty="0">
                  <a:latin typeface="Arial" panose="020B0604020202020204" pitchFamily="34" charset="0"/>
                  <a:cs typeface="Arial" panose="020B0604020202020204" pitchFamily="34" charset="0"/>
                </a:rPr>
                <a:t>Milloin ja missä keskustelu toteutetaan?</a:t>
              </a:r>
              <a:br>
                <a:rPr lang="fi-FI" sz="1100" dirty="0">
                  <a:latin typeface="Arial" panose="020B0604020202020204" pitchFamily="34" charset="0"/>
                  <a:cs typeface="Arial" panose="020B0604020202020204" pitchFamily="34" charset="0"/>
                </a:rPr>
              </a:br>
              <a:r>
                <a:rPr lang="fi-FI" sz="1100" dirty="0">
                  <a:latin typeface="Arial" panose="020B0604020202020204" pitchFamily="34" charset="0"/>
                  <a:cs typeface="Arial" panose="020B0604020202020204" pitchFamily="34" charset="0"/>
                </a:rPr>
                <a:t>Mitkä voisivat olla sopivat tilat? </a:t>
              </a:r>
            </a:p>
            <a:p>
              <a:r>
                <a:rPr lang="fi-FI" sz="1100" dirty="0">
                  <a:latin typeface="Arial" panose="020B0604020202020204" pitchFamily="34" charset="0"/>
                  <a:cs typeface="Arial" panose="020B0604020202020204" pitchFamily="34" charset="0"/>
                </a:rPr>
                <a:t>Mitä tila symboloi?</a:t>
              </a:r>
              <a:br>
                <a:rPr lang="fi-FI" sz="1100" dirty="0">
                  <a:latin typeface="Arial" panose="020B0604020202020204" pitchFamily="34" charset="0"/>
                  <a:cs typeface="Arial" panose="020B0604020202020204" pitchFamily="34" charset="0"/>
                </a:rPr>
              </a:br>
              <a:r>
                <a:rPr lang="fi-FI" sz="1100" dirty="0">
                  <a:latin typeface="Arial" panose="020B0604020202020204" pitchFamily="34" charset="0"/>
                  <a:cs typeface="Arial" panose="020B0604020202020204" pitchFamily="34" charset="0"/>
                </a:rPr>
                <a:t>Kuinka suurta osallistujajoukkoa tavoitellaan? </a:t>
              </a:r>
              <a:br>
                <a:rPr lang="fi-FI" sz="1100" dirty="0">
                  <a:latin typeface="Arial" panose="020B0604020202020204" pitchFamily="34" charset="0"/>
                  <a:cs typeface="Arial" panose="020B0604020202020204" pitchFamily="34" charset="0"/>
                </a:rPr>
              </a:br>
              <a:r>
                <a:rPr lang="fi-FI" sz="1100" dirty="0">
                  <a:latin typeface="Arial" panose="020B0604020202020204" pitchFamily="34" charset="0"/>
                  <a:cs typeface="Arial" panose="020B0604020202020204" pitchFamily="34" charset="0"/>
                </a:rPr>
                <a:t>Onko ringille tilaa?</a:t>
              </a:r>
            </a:p>
          </p:txBody>
        </p:sp>
      </p:grpSp>
      <p:sp>
        <p:nvSpPr>
          <p:cNvPr id="52" name="object 28">
            <a:extLst>
              <a:ext uri="{FF2B5EF4-FFF2-40B4-BE49-F238E27FC236}">
                <a16:creationId xmlns:a16="http://schemas.microsoft.com/office/drawing/2014/main" id="{C8557E1D-93EC-4768-93D9-96E979670DDC}"/>
              </a:ext>
            </a:extLst>
          </p:cNvPr>
          <p:cNvSpPr/>
          <p:nvPr/>
        </p:nvSpPr>
        <p:spPr>
          <a:xfrm>
            <a:off x="12031172" y="748243"/>
            <a:ext cx="2518326" cy="1204666"/>
          </a:xfrm>
          <a:custGeom>
            <a:avLst/>
            <a:gdLst/>
            <a:ahLst/>
            <a:cxnLst/>
            <a:rect l="l" t="t" r="r" b="b"/>
            <a:pathLst>
              <a:path w="4600575" h="1606550">
                <a:moveTo>
                  <a:pt x="4600511" y="0"/>
                </a:moveTo>
                <a:lnTo>
                  <a:pt x="0" y="0"/>
                </a:lnTo>
                <a:lnTo>
                  <a:pt x="0" y="1606321"/>
                </a:lnTo>
                <a:lnTo>
                  <a:pt x="4600511" y="1606321"/>
                </a:lnTo>
                <a:lnTo>
                  <a:pt x="4600511" y="0"/>
                </a:lnTo>
                <a:close/>
              </a:path>
            </a:pathLst>
          </a:custGeom>
          <a:ln w="6350">
            <a:solidFill>
              <a:srgbClr val="D1D3D4"/>
            </a:solidFill>
          </a:ln>
        </p:spPr>
        <p:txBody>
          <a:bodyPr wrap="square" lIns="0" tIns="0" rIns="0" bIns="0" rtlCol="0"/>
          <a:lstStyle/>
          <a:p>
            <a:endParaRPr/>
          </a:p>
        </p:txBody>
      </p:sp>
      <p:sp>
        <p:nvSpPr>
          <p:cNvPr id="53" name="object 34">
            <a:extLst>
              <a:ext uri="{FF2B5EF4-FFF2-40B4-BE49-F238E27FC236}">
                <a16:creationId xmlns:a16="http://schemas.microsoft.com/office/drawing/2014/main" id="{4A0E8FA5-59FE-4F69-82BB-0F83EF7E3348}"/>
              </a:ext>
            </a:extLst>
          </p:cNvPr>
          <p:cNvSpPr txBox="1"/>
          <p:nvPr/>
        </p:nvSpPr>
        <p:spPr>
          <a:xfrm>
            <a:off x="12299380" y="886017"/>
            <a:ext cx="762382" cy="197490"/>
          </a:xfrm>
          <a:prstGeom prst="rect">
            <a:avLst/>
          </a:prstGeom>
        </p:spPr>
        <p:txBody>
          <a:bodyPr vert="horz" wrap="square" lIns="0" tIns="12700" rIns="0" bIns="0" rtlCol="0">
            <a:spAutoFit/>
          </a:bodyPr>
          <a:lstStyle/>
          <a:p>
            <a:pPr>
              <a:lnSpc>
                <a:spcPct val="100000"/>
              </a:lnSpc>
              <a:spcBef>
                <a:spcPts val="100"/>
              </a:spcBef>
            </a:pPr>
            <a:r>
              <a:rPr sz="1200" spc="15" dirty="0" err="1">
                <a:solidFill>
                  <a:srgbClr val="231F20"/>
                </a:solidFill>
                <a:latin typeface="Arial"/>
                <a:cs typeface="Arial"/>
              </a:rPr>
              <a:t>Avoin</a:t>
            </a:r>
            <a:endParaRPr sz="1200" dirty="0">
              <a:latin typeface="Arial"/>
              <a:cs typeface="Arial"/>
            </a:endParaRPr>
          </a:p>
        </p:txBody>
      </p:sp>
      <p:sp>
        <p:nvSpPr>
          <p:cNvPr id="54" name="object 38">
            <a:extLst>
              <a:ext uri="{FF2B5EF4-FFF2-40B4-BE49-F238E27FC236}">
                <a16:creationId xmlns:a16="http://schemas.microsoft.com/office/drawing/2014/main" id="{1FF6675E-FFE9-454C-87EF-289D3F6C25C4}"/>
              </a:ext>
            </a:extLst>
          </p:cNvPr>
          <p:cNvSpPr txBox="1"/>
          <p:nvPr/>
        </p:nvSpPr>
        <p:spPr>
          <a:xfrm>
            <a:off x="13236456" y="910931"/>
            <a:ext cx="762382" cy="197490"/>
          </a:xfrm>
          <a:prstGeom prst="rect">
            <a:avLst/>
          </a:prstGeom>
        </p:spPr>
        <p:txBody>
          <a:bodyPr vert="horz" wrap="square" lIns="0" tIns="12700" rIns="0" bIns="0" rtlCol="0">
            <a:spAutoFit/>
          </a:bodyPr>
          <a:lstStyle/>
          <a:p>
            <a:pPr>
              <a:spcBef>
                <a:spcPts val="100"/>
              </a:spcBef>
              <a:tabLst>
                <a:tab pos="1778635" algn="l"/>
              </a:tabLst>
            </a:pPr>
            <a:r>
              <a:rPr sz="1200" spc="25" dirty="0">
                <a:solidFill>
                  <a:srgbClr val="231F20"/>
                </a:solidFill>
                <a:latin typeface="Arial"/>
                <a:cs typeface="Arial"/>
              </a:rPr>
              <a:t>S</a:t>
            </a:r>
            <a:r>
              <a:rPr lang="fi-FI" sz="1200" spc="25" dirty="0">
                <a:solidFill>
                  <a:srgbClr val="231F20"/>
                </a:solidFill>
                <a:latin typeface="Arial"/>
                <a:cs typeface="Arial"/>
              </a:rPr>
              <a:t>uljettu</a:t>
            </a:r>
            <a:endParaRPr sz="1200" dirty="0">
              <a:latin typeface="Arial"/>
              <a:cs typeface="Arial"/>
            </a:endParaRPr>
          </a:p>
        </p:txBody>
      </p:sp>
      <p:sp>
        <p:nvSpPr>
          <p:cNvPr id="55" name="object 34">
            <a:extLst>
              <a:ext uri="{FF2B5EF4-FFF2-40B4-BE49-F238E27FC236}">
                <a16:creationId xmlns:a16="http://schemas.microsoft.com/office/drawing/2014/main" id="{37D6463A-77FD-4411-B693-95998B077D01}"/>
              </a:ext>
            </a:extLst>
          </p:cNvPr>
          <p:cNvSpPr txBox="1"/>
          <p:nvPr/>
        </p:nvSpPr>
        <p:spPr>
          <a:xfrm>
            <a:off x="13236456" y="1258334"/>
            <a:ext cx="1319813" cy="197490"/>
          </a:xfrm>
          <a:prstGeom prst="rect">
            <a:avLst/>
          </a:prstGeom>
        </p:spPr>
        <p:txBody>
          <a:bodyPr vert="horz" wrap="square" lIns="0" tIns="12700" rIns="0" bIns="0" rtlCol="0">
            <a:spAutoFit/>
          </a:bodyPr>
          <a:lstStyle/>
          <a:p>
            <a:pPr>
              <a:lnSpc>
                <a:spcPct val="100000"/>
              </a:lnSpc>
              <a:spcBef>
                <a:spcPts val="100"/>
              </a:spcBef>
            </a:pPr>
            <a:r>
              <a:rPr lang="fi-FI" sz="1200" spc="15" dirty="0">
                <a:solidFill>
                  <a:srgbClr val="231F20"/>
                </a:solidFill>
                <a:latin typeface="Arial"/>
                <a:cs typeface="Arial"/>
              </a:rPr>
              <a:t>Luottamuksellinen</a:t>
            </a:r>
            <a:endParaRPr sz="1200" dirty="0">
              <a:latin typeface="Arial"/>
              <a:cs typeface="Arial"/>
            </a:endParaRPr>
          </a:p>
        </p:txBody>
      </p:sp>
      <p:sp>
        <p:nvSpPr>
          <p:cNvPr id="56" name="object 34">
            <a:extLst>
              <a:ext uri="{FF2B5EF4-FFF2-40B4-BE49-F238E27FC236}">
                <a16:creationId xmlns:a16="http://schemas.microsoft.com/office/drawing/2014/main" id="{EA84D229-6B4F-41FF-A122-07630D3367AE}"/>
              </a:ext>
            </a:extLst>
          </p:cNvPr>
          <p:cNvSpPr txBox="1"/>
          <p:nvPr/>
        </p:nvSpPr>
        <p:spPr>
          <a:xfrm>
            <a:off x="12299380" y="1596861"/>
            <a:ext cx="762382" cy="197490"/>
          </a:xfrm>
          <a:prstGeom prst="rect">
            <a:avLst/>
          </a:prstGeom>
        </p:spPr>
        <p:txBody>
          <a:bodyPr vert="horz" wrap="square" lIns="0" tIns="12700" rIns="0" bIns="0" rtlCol="0">
            <a:spAutoFit/>
          </a:bodyPr>
          <a:lstStyle/>
          <a:p>
            <a:pPr>
              <a:lnSpc>
                <a:spcPct val="100000"/>
              </a:lnSpc>
              <a:spcBef>
                <a:spcPts val="100"/>
              </a:spcBef>
            </a:pPr>
            <a:r>
              <a:rPr lang="fi-FI" sz="1200" spc="15" dirty="0">
                <a:solidFill>
                  <a:srgbClr val="231F20"/>
                </a:solidFill>
                <a:latin typeface="Arial"/>
                <a:cs typeface="Arial"/>
              </a:rPr>
              <a:t>Muu:</a:t>
            </a:r>
            <a:endParaRPr sz="1200" dirty="0">
              <a:latin typeface="Arial"/>
              <a:cs typeface="Arial"/>
            </a:endParaRPr>
          </a:p>
        </p:txBody>
      </p:sp>
      <p:sp>
        <p:nvSpPr>
          <p:cNvPr id="57" name="object 34">
            <a:extLst>
              <a:ext uri="{FF2B5EF4-FFF2-40B4-BE49-F238E27FC236}">
                <a16:creationId xmlns:a16="http://schemas.microsoft.com/office/drawing/2014/main" id="{568AE9C4-F260-4FF2-B84B-2A480B29E2AB}"/>
              </a:ext>
            </a:extLst>
          </p:cNvPr>
          <p:cNvSpPr txBox="1"/>
          <p:nvPr/>
        </p:nvSpPr>
        <p:spPr>
          <a:xfrm>
            <a:off x="12268814" y="1250814"/>
            <a:ext cx="762382" cy="197490"/>
          </a:xfrm>
          <a:prstGeom prst="rect">
            <a:avLst/>
          </a:prstGeom>
        </p:spPr>
        <p:txBody>
          <a:bodyPr vert="horz" wrap="square" lIns="0" tIns="12700" rIns="0" bIns="0" rtlCol="0">
            <a:spAutoFit/>
          </a:bodyPr>
          <a:lstStyle/>
          <a:p>
            <a:pPr>
              <a:lnSpc>
                <a:spcPct val="100000"/>
              </a:lnSpc>
              <a:spcBef>
                <a:spcPts val="100"/>
              </a:spcBef>
            </a:pPr>
            <a:r>
              <a:rPr lang="fi-FI" sz="1200" spc="15" dirty="0">
                <a:solidFill>
                  <a:srgbClr val="231F20"/>
                </a:solidFill>
                <a:latin typeface="Arial"/>
                <a:cs typeface="Arial"/>
              </a:rPr>
              <a:t>Julkinen</a:t>
            </a:r>
            <a:endParaRPr sz="1200" dirty="0">
              <a:latin typeface="Arial"/>
              <a:cs typeface="Arial"/>
            </a:endParaRPr>
          </a:p>
        </p:txBody>
      </p:sp>
      <p:sp>
        <p:nvSpPr>
          <p:cNvPr id="58" name="object 29">
            <a:extLst>
              <a:ext uri="{FF2B5EF4-FFF2-40B4-BE49-F238E27FC236}">
                <a16:creationId xmlns:a16="http://schemas.microsoft.com/office/drawing/2014/main" id="{E2DDE958-F5AB-4706-A89B-AE77732349CC}"/>
              </a:ext>
            </a:extLst>
          </p:cNvPr>
          <p:cNvSpPr/>
          <p:nvPr/>
        </p:nvSpPr>
        <p:spPr>
          <a:xfrm>
            <a:off x="12022275" y="511370"/>
            <a:ext cx="2540765" cy="377409"/>
          </a:xfrm>
          <a:custGeom>
            <a:avLst/>
            <a:gdLst/>
            <a:ahLst/>
            <a:cxnLst/>
            <a:rect l="l" t="t" r="r" b="b"/>
            <a:pathLst>
              <a:path w="4600575" h="471805">
                <a:moveTo>
                  <a:pt x="4600435" y="0"/>
                </a:moveTo>
                <a:lnTo>
                  <a:pt x="0" y="0"/>
                </a:lnTo>
                <a:lnTo>
                  <a:pt x="0" y="471652"/>
                </a:lnTo>
                <a:lnTo>
                  <a:pt x="4600435" y="471652"/>
                </a:lnTo>
                <a:lnTo>
                  <a:pt x="4600435" y="0"/>
                </a:lnTo>
                <a:close/>
              </a:path>
            </a:pathLst>
          </a:custGeom>
          <a:solidFill>
            <a:srgbClr val="FEE000"/>
          </a:solidFill>
        </p:spPr>
        <p:txBody>
          <a:bodyPr wrap="square" lIns="0" tIns="0" rIns="0" bIns="0" rtlCol="0" anchor="ctr"/>
          <a:lstStyle/>
          <a:p>
            <a:pPr algn="ctr"/>
            <a:r>
              <a:rPr lang="fi-FI" sz="1400" b="1" dirty="0">
                <a:latin typeface="Arial Black" panose="020B0A04020102020204" pitchFamily="34" charset="0"/>
                <a:cs typeface="Arial" panose="020B0604020202020204" pitchFamily="34" charset="0"/>
              </a:rPr>
              <a:t>KESKUSTELUN LUONNE</a:t>
            </a:r>
            <a:endParaRPr sz="1400" b="1" dirty="0">
              <a:latin typeface="Arial Black" panose="020B0A04020102020204" pitchFamily="34" charset="0"/>
              <a:cs typeface="Arial" panose="020B0604020202020204" pitchFamily="34" charset="0"/>
            </a:endParaRPr>
          </a:p>
        </p:txBody>
      </p:sp>
      <p:sp>
        <p:nvSpPr>
          <p:cNvPr id="59" name="object 35">
            <a:extLst>
              <a:ext uri="{FF2B5EF4-FFF2-40B4-BE49-F238E27FC236}">
                <a16:creationId xmlns:a16="http://schemas.microsoft.com/office/drawing/2014/main" id="{68C2FA65-DC19-4243-9A88-89A7BBA5D6A8}"/>
              </a:ext>
            </a:extLst>
          </p:cNvPr>
          <p:cNvSpPr/>
          <p:nvPr/>
        </p:nvSpPr>
        <p:spPr>
          <a:xfrm>
            <a:off x="12084680" y="934428"/>
            <a:ext cx="150495" cy="150495"/>
          </a:xfrm>
          <a:custGeom>
            <a:avLst/>
            <a:gdLst/>
            <a:ahLst/>
            <a:cxnLst/>
            <a:rect l="l" t="t" r="r" b="b"/>
            <a:pathLst>
              <a:path w="150495" h="150495">
                <a:moveTo>
                  <a:pt x="150177" y="150190"/>
                </a:moveTo>
                <a:lnTo>
                  <a:pt x="0" y="150190"/>
                </a:lnTo>
                <a:lnTo>
                  <a:pt x="0" y="0"/>
                </a:lnTo>
                <a:lnTo>
                  <a:pt x="150177" y="0"/>
                </a:lnTo>
                <a:lnTo>
                  <a:pt x="150177" y="150190"/>
                </a:lnTo>
                <a:close/>
              </a:path>
            </a:pathLst>
          </a:custGeom>
          <a:ln w="6350">
            <a:solidFill>
              <a:srgbClr val="D1D3D4"/>
            </a:solidFill>
          </a:ln>
        </p:spPr>
        <p:txBody>
          <a:bodyPr wrap="square" lIns="0" tIns="0" rIns="0" bIns="0" rtlCol="0"/>
          <a:lstStyle/>
          <a:p>
            <a:endParaRPr sz="1050" dirty="0">
              <a:latin typeface="Arial" panose="020B0604020202020204" pitchFamily="34" charset="0"/>
              <a:cs typeface="Arial" panose="020B0604020202020204" pitchFamily="34" charset="0"/>
            </a:endParaRPr>
          </a:p>
        </p:txBody>
      </p:sp>
      <p:sp>
        <p:nvSpPr>
          <p:cNvPr id="26" name="Suorakulmio 25">
            <a:extLst>
              <a:ext uri="{FF2B5EF4-FFF2-40B4-BE49-F238E27FC236}">
                <a16:creationId xmlns:a16="http://schemas.microsoft.com/office/drawing/2014/main" id="{6C4D5D02-78A4-400E-A2AF-0CE910E65FB0}"/>
              </a:ext>
            </a:extLst>
          </p:cNvPr>
          <p:cNvSpPr/>
          <p:nvPr/>
        </p:nvSpPr>
        <p:spPr>
          <a:xfrm>
            <a:off x="339167" y="2489024"/>
            <a:ext cx="3810000" cy="769441"/>
          </a:xfrm>
          <a:prstGeom prst="rect">
            <a:avLst/>
          </a:prstGeom>
        </p:spPr>
        <p:txBody>
          <a:bodyPr wrap="square">
            <a:spAutoFit/>
          </a:bodyPr>
          <a:lstStyle/>
          <a:p>
            <a:pPr marL="217170" marR="904240">
              <a:lnSpc>
                <a:spcPct val="100000"/>
              </a:lnSpc>
              <a:spcBef>
                <a:spcPts val="465"/>
              </a:spcBef>
            </a:pPr>
            <a:r>
              <a:rPr lang="fi-FI" sz="1100" spc="25" dirty="0">
                <a:solidFill>
                  <a:srgbClr val="231F20"/>
                </a:solidFill>
                <a:latin typeface="Arial"/>
                <a:cs typeface="Arial"/>
              </a:rPr>
              <a:t>Mihin tarpeeseen keskustelu vastaa?</a:t>
            </a:r>
            <a:br>
              <a:rPr lang="fi-FI" sz="1100" spc="25" dirty="0">
                <a:solidFill>
                  <a:srgbClr val="231F20"/>
                </a:solidFill>
                <a:latin typeface="Arial"/>
                <a:cs typeface="Arial"/>
              </a:rPr>
            </a:br>
            <a:r>
              <a:rPr lang="fi-FI" sz="1100" spc="25" dirty="0">
                <a:solidFill>
                  <a:srgbClr val="231F20"/>
                </a:solidFill>
                <a:latin typeface="Arial"/>
                <a:cs typeface="Arial"/>
              </a:rPr>
              <a:t>Miksi keskustelu järjestetään?</a:t>
            </a:r>
            <a:br>
              <a:rPr lang="fi-FI" sz="1100" spc="25" dirty="0">
                <a:solidFill>
                  <a:srgbClr val="231F20"/>
                </a:solidFill>
                <a:latin typeface="Arial"/>
                <a:cs typeface="Arial"/>
              </a:rPr>
            </a:br>
            <a:r>
              <a:rPr lang="fi-FI" sz="1100" spc="25" dirty="0">
                <a:solidFill>
                  <a:srgbClr val="231F20"/>
                </a:solidFill>
                <a:latin typeface="Arial"/>
                <a:cs typeface="Arial"/>
              </a:rPr>
              <a:t>Millainen muutos keskustelulla halutaan saada aikaan?</a:t>
            </a:r>
            <a:endParaRPr lang="fi-FI" sz="1100" dirty="0">
              <a:latin typeface="Arial"/>
              <a:cs typeface="Arial"/>
            </a:endParaRPr>
          </a:p>
        </p:txBody>
      </p:sp>
      <p:sp>
        <p:nvSpPr>
          <p:cNvPr id="61" name="object 18">
            <a:extLst>
              <a:ext uri="{FF2B5EF4-FFF2-40B4-BE49-F238E27FC236}">
                <a16:creationId xmlns:a16="http://schemas.microsoft.com/office/drawing/2014/main" id="{76FE6FAE-C41D-48EA-95DC-C41E7E311930}"/>
              </a:ext>
            </a:extLst>
          </p:cNvPr>
          <p:cNvSpPr txBox="1"/>
          <p:nvPr/>
        </p:nvSpPr>
        <p:spPr>
          <a:xfrm>
            <a:off x="428018" y="2117103"/>
            <a:ext cx="4841880" cy="415498"/>
          </a:xfrm>
          <a:prstGeom prst="rect">
            <a:avLst/>
          </a:prstGeom>
          <a:noFill/>
        </p:spPr>
        <p:txBody>
          <a:bodyPr vert="horz" wrap="square" lIns="0" tIns="182880" rIns="0" bIns="0" rtlCol="0">
            <a:spAutoFit/>
          </a:bodyPr>
          <a:lstStyle/>
          <a:p>
            <a:pPr marL="214629" marR="1321435">
              <a:lnSpc>
                <a:spcPts val="1770"/>
              </a:lnSpc>
              <a:spcBef>
                <a:spcPts val="1440"/>
              </a:spcBef>
            </a:pPr>
            <a:r>
              <a:rPr sz="1600" b="1" spc="100" dirty="0">
                <a:solidFill>
                  <a:srgbClr val="231F20"/>
                </a:solidFill>
                <a:latin typeface="Arial Black" panose="020B0A04020102020204" pitchFamily="34" charset="0"/>
                <a:cs typeface="Arial"/>
              </a:rPr>
              <a:t>KESKUSTE</a:t>
            </a:r>
            <a:r>
              <a:rPr lang="fi-FI" sz="1600" b="1" spc="35" dirty="0">
                <a:solidFill>
                  <a:srgbClr val="231F20"/>
                </a:solidFill>
                <a:latin typeface="Arial Black" panose="020B0A04020102020204" pitchFamily="34" charset="0"/>
                <a:cs typeface="Arial"/>
              </a:rPr>
              <a:t>LUN TARVE</a:t>
            </a:r>
            <a:endParaRPr sz="1600" dirty="0">
              <a:latin typeface="Arial Black" panose="020B0A04020102020204" pitchFamily="34" charset="0"/>
              <a:cs typeface="Arial"/>
            </a:endParaRPr>
          </a:p>
        </p:txBody>
      </p:sp>
      <p:sp>
        <p:nvSpPr>
          <p:cNvPr id="62" name="object 18">
            <a:extLst>
              <a:ext uri="{FF2B5EF4-FFF2-40B4-BE49-F238E27FC236}">
                <a16:creationId xmlns:a16="http://schemas.microsoft.com/office/drawing/2014/main" id="{144B2FE3-8200-42B6-BBB2-231D10EA0CB6}"/>
              </a:ext>
            </a:extLst>
          </p:cNvPr>
          <p:cNvSpPr txBox="1"/>
          <p:nvPr/>
        </p:nvSpPr>
        <p:spPr>
          <a:xfrm>
            <a:off x="4016084" y="2117618"/>
            <a:ext cx="4075644" cy="415498"/>
          </a:xfrm>
          <a:prstGeom prst="rect">
            <a:avLst/>
          </a:prstGeom>
          <a:noFill/>
        </p:spPr>
        <p:txBody>
          <a:bodyPr vert="horz" wrap="square" lIns="0" tIns="182880" rIns="0" bIns="0" rtlCol="0">
            <a:spAutoFit/>
          </a:bodyPr>
          <a:lstStyle/>
          <a:p>
            <a:pPr marL="214629" marR="1321435">
              <a:lnSpc>
                <a:spcPts val="1770"/>
              </a:lnSpc>
              <a:spcBef>
                <a:spcPts val="1440"/>
              </a:spcBef>
            </a:pPr>
            <a:r>
              <a:rPr sz="1600" b="1" spc="100" dirty="0">
                <a:solidFill>
                  <a:srgbClr val="231F20"/>
                </a:solidFill>
                <a:latin typeface="Arial Black" panose="020B0A04020102020204" pitchFamily="34" charset="0"/>
                <a:cs typeface="Arial"/>
              </a:rPr>
              <a:t>KESKUSTE</a:t>
            </a:r>
            <a:r>
              <a:rPr lang="fi-FI" sz="1600" b="1" spc="35" dirty="0">
                <a:solidFill>
                  <a:srgbClr val="231F20"/>
                </a:solidFill>
                <a:latin typeface="Arial Black" panose="020B0A04020102020204" pitchFamily="34" charset="0"/>
                <a:cs typeface="Arial"/>
              </a:rPr>
              <a:t>LUN AIHE</a:t>
            </a:r>
            <a:endParaRPr sz="1600" dirty="0">
              <a:latin typeface="Arial Black" panose="020B0A04020102020204" pitchFamily="34" charset="0"/>
              <a:cs typeface="Arial"/>
            </a:endParaRPr>
          </a:p>
        </p:txBody>
      </p:sp>
      <p:sp>
        <p:nvSpPr>
          <p:cNvPr id="63" name="object 18">
            <a:extLst>
              <a:ext uri="{FF2B5EF4-FFF2-40B4-BE49-F238E27FC236}">
                <a16:creationId xmlns:a16="http://schemas.microsoft.com/office/drawing/2014/main" id="{F5A8BB0B-9E2D-4636-B950-B3B9CB962246}"/>
              </a:ext>
            </a:extLst>
          </p:cNvPr>
          <p:cNvSpPr txBox="1"/>
          <p:nvPr/>
        </p:nvSpPr>
        <p:spPr>
          <a:xfrm>
            <a:off x="7626948" y="2067991"/>
            <a:ext cx="3420000" cy="646331"/>
          </a:xfrm>
          <a:prstGeom prst="rect">
            <a:avLst/>
          </a:prstGeom>
          <a:noFill/>
        </p:spPr>
        <p:txBody>
          <a:bodyPr vert="horz" wrap="square" lIns="0" tIns="182880" rIns="0" bIns="0" rtlCol="0">
            <a:spAutoFit/>
          </a:bodyPr>
          <a:lstStyle/>
          <a:p>
            <a:pPr marL="214629" marR="1321435">
              <a:lnSpc>
                <a:spcPts val="1770"/>
              </a:lnSpc>
              <a:spcBef>
                <a:spcPts val="1440"/>
              </a:spcBef>
            </a:pPr>
            <a:r>
              <a:rPr lang="fi-FI" sz="1600" b="1" spc="100" dirty="0">
                <a:solidFill>
                  <a:srgbClr val="231F20"/>
                </a:solidFill>
                <a:latin typeface="Arial Black" panose="020B0A04020102020204" pitchFamily="34" charset="0"/>
                <a:cs typeface="Arial"/>
              </a:rPr>
              <a:t>KESKUSTELUN TAVOITTEET</a:t>
            </a:r>
            <a:endParaRPr sz="1600" dirty="0">
              <a:latin typeface="Arial Black" panose="020B0A04020102020204" pitchFamily="34" charset="0"/>
              <a:cs typeface="Arial"/>
            </a:endParaRPr>
          </a:p>
        </p:txBody>
      </p:sp>
      <p:sp>
        <p:nvSpPr>
          <p:cNvPr id="64" name="object 18">
            <a:extLst>
              <a:ext uri="{FF2B5EF4-FFF2-40B4-BE49-F238E27FC236}">
                <a16:creationId xmlns:a16="http://schemas.microsoft.com/office/drawing/2014/main" id="{0329F9F0-CF69-40AB-B92F-BBA15CB729D2}"/>
              </a:ext>
            </a:extLst>
          </p:cNvPr>
          <p:cNvSpPr txBox="1"/>
          <p:nvPr/>
        </p:nvSpPr>
        <p:spPr>
          <a:xfrm>
            <a:off x="11109941" y="2090683"/>
            <a:ext cx="3420000" cy="646331"/>
          </a:xfrm>
          <a:prstGeom prst="rect">
            <a:avLst/>
          </a:prstGeom>
          <a:noFill/>
        </p:spPr>
        <p:txBody>
          <a:bodyPr vert="horz" wrap="square" lIns="0" tIns="182880" rIns="0" bIns="0" rtlCol="0">
            <a:spAutoFit/>
          </a:bodyPr>
          <a:lstStyle/>
          <a:p>
            <a:pPr marL="214629" marR="1321435">
              <a:lnSpc>
                <a:spcPts val="1770"/>
              </a:lnSpc>
              <a:spcBef>
                <a:spcPts val="1440"/>
              </a:spcBef>
            </a:pPr>
            <a:r>
              <a:rPr sz="1600" b="1" spc="100" dirty="0">
                <a:solidFill>
                  <a:srgbClr val="231F20"/>
                </a:solidFill>
                <a:latin typeface="Arial Black" panose="020B0A04020102020204" pitchFamily="34" charset="0"/>
                <a:cs typeface="Arial"/>
              </a:rPr>
              <a:t>KESKUSTE</a:t>
            </a:r>
            <a:r>
              <a:rPr lang="fi-FI" sz="1600" b="1" spc="35" dirty="0">
                <a:solidFill>
                  <a:srgbClr val="231F20"/>
                </a:solidFill>
                <a:latin typeface="Arial Black" panose="020B0A04020102020204" pitchFamily="34" charset="0"/>
                <a:cs typeface="Arial"/>
              </a:rPr>
              <a:t>LUN VAIKUTTAVUUS</a:t>
            </a:r>
            <a:endParaRPr sz="1600" dirty="0">
              <a:latin typeface="Arial Black" panose="020B0A04020102020204" pitchFamily="34" charset="0"/>
              <a:cs typeface="Arial"/>
            </a:endParaRPr>
          </a:p>
        </p:txBody>
      </p:sp>
      <p:sp>
        <p:nvSpPr>
          <p:cNvPr id="65" name="Suorakulmio 64">
            <a:extLst>
              <a:ext uri="{FF2B5EF4-FFF2-40B4-BE49-F238E27FC236}">
                <a16:creationId xmlns:a16="http://schemas.microsoft.com/office/drawing/2014/main" id="{C3E19054-0E22-496D-9759-C096A45B3ED9}"/>
              </a:ext>
            </a:extLst>
          </p:cNvPr>
          <p:cNvSpPr/>
          <p:nvPr/>
        </p:nvSpPr>
        <p:spPr>
          <a:xfrm>
            <a:off x="3927233" y="2492822"/>
            <a:ext cx="3810000" cy="938719"/>
          </a:xfrm>
          <a:prstGeom prst="rect">
            <a:avLst/>
          </a:prstGeom>
        </p:spPr>
        <p:txBody>
          <a:bodyPr wrap="square">
            <a:spAutoFit/>
          </a:bodyPr>
          <a:lstStyle/>
          <a:p>
            <a:pPr marL="217170" marR="904240">
              <a:lnSpc>
                <a:spcPct val="100000"/>
              </a:lnSpc>
              <a:spcBef>
                <a:spcPts val="465"/>
              </a:spcBef>
            </a:pPr>
            <a:r>
              <a:rPr lang="fi-FI" sz="1100" spc="25" dirty="0">
                <a:solidFill>
                  <a:srgbClr val="231F20"/>
                </a:solidFill>
                <a:latin typeface="Arial"/>
                <a:cs typeface="Arial"/>
              </a:rPr>
              <a:t>Mistä aiheesta on tarve kutsua osallistujat keskustelemaan?</a:t>
            </a:r>
            <a:br>
              <a:rPr lang="fi-FI" sz="1100" spc="25" dirty="0">
                <a:solidFill>
                  <a:srgbClr val="231F20"/>
                </a:solidFill>
                <a:latin typeface="Arial"/>
                <a:cs typeface="Arial"/>
              </a:rPr>
            </a:br>
            <a:r>
              <a:rPr lang="fi-FI" sz="1100" spc="25" dirty="0">
                <a:solidFill>
                  <a:srgbClr val="231F20"/>
                </a:solidFill>
                <a:latin typeface="Arial"/>
                <a:cs typeface="Arial"/>
              </a:rPr>
              <a:t>Mistä aiheesta uskot osallistujien haluavan keskustella?</a:t>
            </a:r>
            <a:br>
              <a:rPr lang="fi-FI" sz="1100" spc="25" dirty="0">
                <a:solidFill>
                  <a:srgbClr val="231F20"/>
                </a:solidFill>
                <a:latin typeface="Arial"/>
                <a:cs typeface="Arial"/>
              </a:rPr>
            </a:br>
            <a:r>
              <a:rPr lang="fi-FI" sz="1100" spc="25" dirty="0">
                <a:solidFill>
                  <a:srgbClr val="231F20"/>
                </a:solidFill>
                <a:latin typeface="Arial"/>
                <a:cs typeface="Arial"/>
              </a:rPr>
              <a:t>Minkä aiheen kirjoitat kutsuun? </a:t>
            </a:r>
          </a:p>
        </p:txBody>
      </p:sp>
      <p:sp>
        <p:nvSpPr>
          <p:cNvPr id="66" name="Suorakulmio 65">
            <a:extLst>
              <a:ext uri="{FF2B5EF4-FFF2-40B4-BE49-F238E27FC236}">
                <a16:creationId xmlns:a16="http://schemas.microsoft.com/office/drawing/2014/main" id="{2EB61249-26F6-4D2C-A3BC-7F3431CFC0CA}"/>
              </a:ext>
            </a:extLst>
          </p:cNvPr>
          <p:cNvSpPr/>
          <p:nvPr/>
        </p:nvSpPr>
        <p:spPr>
          <a:xfrm>
            <a:off x="7541449" y="2659663"/>
            <a:ext cx="3936831" cy="1107996"/>
          </a:xfrm>
          <a:prstGeom prst="rect">
            <a:avLst/>
          </a:prstGeom>
        </p:spPr>
        <p:txBody>
          <a:bodyPr wrap="square">
            <a:spAutoFit/>
          </a:bodyPr>
          <a:lstStyle/>
          <a:p>
            <a:pPr marL="217170" marR="904240">
              <a:lnSpc>
                <a:spcPct val="100000"/>
              </a:lnSpc>
              <a:spcBef>
                <a:spcPts val="465"/>
              </a:spcBef>
            </a:pPr>
            <a:r>
              <a:rPr lang="fi-FI" sz="1100" spc="25" dirty="0">
                <a:solidFill>
                  <a:srgbClr val="231F20"/>
                </a:solidFill>
                <a:latin typeface="Arial"/>
                <a:cs typeface="Arial"/>
              </a:rPr>
              <a:t>Millaiset tavoitteet vastaavat keskustelun tarvetta parhaiten?</a:t>
            </a:r>
            <a:br>
              <a:rPr lang="fi-FI" sz="1100" spc="25" dirty="0">
                <a:solidFill>
                  <a:srgbClr val="231F20"/>
                </a:solidFill>
                <a:latin typeface="Arial"/>
                <a:cs typeface="Arial"/>
              </a:rPr>
            </a:br>
            <a:r>
              <a:rPr lang="fi-FI" sz="1100" spc="25" dirty="0">
                <a:solidFill>
                  <a:srgbClr val="231F20"/>
                </a:solidFill>
                <a:latin typeface="Arial"/>
                <a:cs typeface="Arial"/>
              </a:rPr>
              <a:t>Mitkä tavoitteista ovat järjestäjän kannalta ensiarvoisia?</a:t>
            </a:r>
            <a:br>
              <a:rPr lang="fi-FI" sz="1100" spc="25" dirty="0">
                <a:solidFill>
                  <a:srgbClr val="231F20"/>
                </a:solidFill>
                <a:latin typeface="Arial"/>
                <a:cs typeface="Arial"/>
              </a:rPr>
            </a:br>
            <a:r>
              <a:rPr lang="fi-FI" sz="1100" spc="25" dirty="0">
                <a:solidFill>
                  <a:srgbClr val="231F20"/>
                </a:solidFill>
                <a:latin typeface="Arial"/>
                <a:cs typeface="Arial"/>
              </a:rPr>
              <a:t>Mitkä ovat osallistujien ja aiheen kannalta keskeisimmät tavoitteet? </a:t>
            </a:r>
          </a:p>
        </p:txBody>
      </p:sp>
      <p:sp>
        <p:nvSpPr>
          <p:cNvPr id="67" name="Suorakulmio 66">
            <a:extLst>
              <a:ext uri="{FF2B5EF4-FFF2-40B4-BE49-F238E27FC236}">
                <a16:creationId xmlns:a16="http://schemas.microsoft.com/office/drawing/2014/main" id="{A84240AD-09BE-41E2-9BC8-28873FE75B0C}"/>
              </a:ext>
            </a:extLst>
          </p:cNvPr>
          <p:cNvSpPr/>
          <p:nvPr/>
        </p:nvSpPr>
        <p:spPr>
          <a:xfrm>
            <a:off x="11027065" y="2679683"/>
            <a:ext cx="4664306" cy="600164"/>
          </a:xfrm>
          <a:prstGeom prst="rect">
            <a:avLst/>
          </a:prstGeom>
        </p:spPr>
        <p:txBody>
          <a:bodyPr wrap="square">
            <a:spAutoFit/>
          </a:bodyPr>
          <a:lstStyle/>
          <a:p>
            <a:pPr marL="217170" marR="904240">
              <a:lnSpc>
                <a:spcPct val="100000"/>
              </a:lnSpc>
              <a:spcBef>
                <a:spcPts val="465"/>
              </a:spcBef>
            </a:pPr>
            <a:r>
              <a:rPr lang="fi-FI" sz="1100" spc="25" dirty="0">
                <a:solidFill>
                  <a:srgbClr val="231F20"/>
                </a:solidFill>
                <a:latin typeface="Arial"/>
                <a:cs typeface="Arial"/>
              </a:rPr>
              <a:t>Mihin laajempaan tarpeeseen keskustelu syöttää?</a:t>
            </a:r>
            <a:br>
              <a:rPr lang="fi-FI" sz="1100" spc="25" dirty="0">
                <a:solidFill>
                  <a:srgbClr val="231F20"/>
                </a:solidFill>
                <a:latin typeface="Arial"/>
                <a:cs typeface="Arial"/>
              </a:rPr>
            </a:br>
            <a:r>
              <a:rPr lang="fi-FI" sz="1100" spc="25" dirty="0">
                <a:solidFill>
                  <a:srgbClr val="231F20"/>
                </a:solidFill>
                <a:latin typeface="Arial"/>
                <a:cs typeface="Arial"/>
              </a:rPr>
              <a:t>Kenelle keskustelun sisältö on tärkeää?</a:t>
            </a:r>
            <a:br>
              <a:rPr lang="fi-FI" sz="1100" spc="25" dirty="0">
                <a:solidFill>
                  <a:srgbClr val="231F20"/>
                </a:solidFill>
                <a:latin typeface="Arial"/>
                <a:cs typeface="Arial"/>
              </a:rPr>
            </a:br>
            <a:r>
              <a:rPr lang="fi-FI" sz="1100" spc="25" dirty="0">
                <a:solidFill>
                  <a:srgbClr val="231F20"/>
                </a:solidFill>
                <a:latin typeface="Arial"/>
                <a:cs typeface="Arial"/>
              </a:rPr>
              <a:t>Kuka vastaa keskustelun jatkotoimenpiteistä?</a:t>
            </a:r>
          </a:p>
        </p:txBody>
      </p:sp>
      <p:sp>
        <p:nvSpPr>
          <p:cNvPr id="21" name="Tekstiruutu 20">
            <a:extLst>
              <a:ext uri="{FF2B5EF4-FFF2-40B4-BE49-F238E27FC236}">
                <a16:creationId xmlns:a16="http://schemas.microsoft.com/office/drawing/2014/main" id="{0254B3D0-496F-4CE6-9483-FCE5434CCAD3}"/>
              </a:ext>
            </a:extLst>
          </p:cNvPr>
          <p:cNvSpPr txBox="1">
            <a:spLocks/>
          </p:cNvSpPr>
          <p:nvPr/>
        </p:nvSpPr>
        <p:spPr>
          <a:xfrm>
            <a:off x="501477" y="3955367"/>
            <a:ext cx="3420000" cy="1893240"/>
          </a:xfrm>
          <a:prstGeom prst="rect">
            <a:avLst/>
          </a:prstGeom>
          <a:noFill/>
        </p:spPr>
        <p:txBody>
          <a:bodyPr wrap="square" rtlCol="0">
            <a:normAutofit/>
          </a:bodyPr>
          <a:lstStyle/>
          <a:p>
            <a:endParaRPr lang="fi-FI" sz="1400" dirty="0">
              <a:latin typeface="Arial" panose="020B0604020202020204" pitchFamily="34" charset="0"/>
              <a:cs typeface="Arial" panose="020B0604020202020204" pitchFamily="34" charset="0"/>
            </a:endParaRPr>
          </a:p>
        </p:txBody>
      </p:sp>
      <p:sp>
        <p:nvSpPr>
          <p:cNvPr id="70" name="Tekstiruutu 69">
            <a:extLst>
              <a:ext uri="{FF2B5EF4-FFF2-40B4-BE49-F238E27FC236}">
                <a16:creationId xmlns:a16="http://schemas.microsoft.com/office/drawing/2014/main" id="{ABE9DB17-ED6D-4C65-840A-35F13AB8D6F9}"/>
              </a:ext>
            </a:extLst>
          </p:cNvPr>
          <p:cNvSpPr txBox="1">
            <a:spLocks/>
          </p:cNvSpPr>
          <p:nvPr/>
        </p:nvSpPr>
        <p:spPr>
          <a:xfrm>
            <a:off x="4093870" y="3947188"/>
            <a:ext cx="3420000" cy="1880371"/>
          </a:xfrm>
          <a:prstGeom prst="rect">
            <a:avLst/>
          </a:prstGeom>
          <a:noFill/>
        </p:spPr>
        <p:txBody>
          <a:bodyPr wrap="square" rtlCol="0">
            <a:normAutofit/>
          </a:bodyPr>
          <a:lstStyle/>
          <a:p>
            <a:endParaRPr lang="fi-FI" sz="1400" dirty="0">
              <a:latin typeface="Arial" panose="020B0604020202020204" pitchFamily="34" charset="0"/>
              <a:cs typeface="Arial" panose="020B0604020202020204" pitchFamily="34" charset="0"/>
            </a:endParaRPr>
          </a:p>
        </p:txBody>
      </p:sp>
      <p:sp>
        <p:nvSpPr>
          <p:cNvPr id="73" name="Tekstiruutu 72">
            <a:extLst>
              <a:ext uri="{FF2B5EF4-FFF2-40B4-BE49-F238E27FC236}">
                <a16:creationId xmlns:a16="http://schemas.microsoft.com/office/drawing/2014/main" id="{13B8DF59-284F-4E02-99CC-669D3EBE8771}"/>
              </a:ext>
            </a:extLst>
          </p:cNvPr>
          <p:cNvSpPr txBox="1">
            <a:spLocks/>
          </p:cNvSpPr>
          <p:nvPr/>
        </p:nvSpPr>
        <p:spPr>
          <a:xfrm>
            <a:off x="7637363" y="3942363"/>
            <a:ext cx="3420000" cy="1906244"/>
          </a:xfrm>
          <a:prstGeom prst="rect">
            <a:avLst/>
          </a:prstGeom>
          <a:noFill/>
        </p:spPr>
        <p:txBody>
          <a:bodyPr wrap="square" rtlCol="0">
            <a:normAutofit/>
          </a:bodyPr>
          <a:lstStyle/>
          <a:p>
            <a:endParaRPr lang="fi-FI" sz="1400" dirty="0">
              <a:latin typeface="Arial" panose="020B0604020202020204" pitchFamily="34" charset="0"/>
              <a:cs typeface="Arial" panose="020B0604020202020204" pitchFamily="34" charset="0"/>
            </a:endParaRPr>
          </a:p>
        </p:txBody>
      </p:sp>
      <p:sp>
        <p:nvSpPr>
          <p:cNvPr id="74" name="Tekstiruutu 73">
            <a:extLst>
              <a:ext uri="{FF2B5EF4-FFF2-40B4-BE49-F238E27FC236}">
                <a16:creationId xmlns:a16="http://schemas.microsoft.com/office/drawing/2014/main" id="{7CCA464D-49C3-4706-9DF0-195A56AC3061}"/>
              </a:ext>
            </a:extLst>
          </p:cNvPr>
          <p:cNvSpPr txBox="1">
            <a:spLocks/>
          </p:cNvSpPr>
          <p:nvPr/>
        </p:nvSpPr>
        <p:spPr>
          <a:xfrm>
            <a:off x="11123550" y="3906267"/>
            <a:ext cx="3420000" cy="1968774"/>
          </a:xfrm>
          <a:prstGeom prst="rect">
            <a:avLst/>
          </a:prstGeom>
          <a:noFill/>
        </p:spPr>
        <p:txBody>
          <a:bodyPr wrap="square" rtlCol="0">
            <a:normAutofit/>
          </a:bodyPr>
          <a:lstStyle/>
          <a:p>
            <a:endParaRPr lang="fi-FI" sz="1400" dirty="0">
              <a:latin typeface="Arial" panose="020B0604020202020204" pitchFamily="34" charset="0"/>
              <a:cs typeface="Arial" panose="020B0604020202020204" pitchFamily="34" charset="0"/>
            </a:endParaRPr>
          </a:p>
        </p:txBody>
      </p:sp>
      <p:sp>
        <p:nvSpPr>
          <p:cNvPr id="75" name="Tekstiruutu 74">
            <a:extLst>
              <a:ext uri="{FF2B5EF4-FFF2-40B4-BE49-F238E27FC236}">
                <a16:creationId xmlns:a16="http://schemas.microsoft.com/office/drawing/2014/main" id="{3D8337A3-3E31-4D82-981E-85D468CE18A6}"/>
              </a:ext>
            </a:extLst>
          </p:cNvPr>
          <p:cNvSpPr txBox="1">
            <a:spLocks/>
          </p:cNvSpPr>
          <p:nvPr/>
        </p:nvSpPr>
        <p:spPr>
          <a:xfrm>
            <a:off x="520804" y="7837818"/>
            <a:ext cx="3420000" cy="2160357"/>
          </a:xfrm>
          <a:prstGeom prst="rect">
            <a:avLst/>
          </a:prstGeom>
          <a:noFill/>
        </p:spPr>
        <p:txBody>
          <a:bodyPr wrap="square" rtlCol="0">
            <a:normAutofit/>
          </a:bodyPr>
          <a:lstStyle/>
          <a:p>
            <a:endParaRPr lang="fi-FI" sz="1400" dirty="0">
              <a:latin typeface="Arial" panose="020B0604020202020204" pitchFamily="34" charset="0"/>
              <a:cs typeface="Arial" panose="020B0604020202020204" pitchFamily="34" charset="0"/>
            </a:endParaRPr>
          </a:p>
        </p:txBody>
      </p:sp>
      <p:sp>
        <p:nvSpPr>
          <p:cNvPr id="76" name="Tekstiruutu 75">
            <a:extLst>
              <a:ext uri="{FF2B5EF4-FFF2-40B4-BE49-F238E27FC236}">
                <a16:creationId xmlns:a16="http://schemas.microsoft.com/office/drawing/2014/main" id="{6DA3CAFD-E900-4A3B-8273-BF3EBEBD10AC}"/>
              </a:ext>
            </a:extLst>
          </p:cNvPr>
          <p:cNvSpPr txBox="1">
            <a:spLocks/>
          </p:cNvSpPr>
          <p:nvPr/>
        </p:nvSpPr>
        <p:spPr>
          <a:xfrm>
            <a:off x="4106991" y="7850889"/>
            <a:ext cx="3420000" cy="2133062"/>
          </a:xfrm>
          <a:prstGeom prst="rect">
            <a:avLst/>
          </a:prstGeom>
          <a:noFill/>
        </p:spPr>
        <p:txBody>
          <a:bodyPr wrap="square" rtlCol="0">
            <a:normAutofit/>
          </a:bodyPr>
          <a:lstStyle/>
          <a:p>
            <a:endParaRPr lang="fi-FI" sz="1400" dirty="0">
              <a:latin typeface="Arial" panose="020B0604020202020204" pitchFamily="34" charset="0"/>
              <a:cs typeface="Arial" panose="020B0604020202020204" pitchFamily="34" charset="0"/>
            </a:endParaRPr>
          </a:p>
        </p:txBody>
      </p:sp>
      <p:sp>
        <p:nvSpPr>
          <p:cNvPr id="77" name="Tekstiruutu 76">
            <a:extLst>
              <a:ext uri="{FF2B5EF4-FFF2-40B4-BE49-F238E27FC236}">
                <a16:creationId xmlns:a16="http://schemas.microsoft.com/office/drawing/2014/main" id="{97B1BB0D-330C-457A-956E-1FCCB6A38338}"/>
              </a:ext>
            </a:extLst>
          </p:cNvPr>
          <p:cNvSpPr txBox="1">
            <a:spLocks/>
          </p:cNvSpPr>
          <p:nvPr/>
        </p:nvSpPr>
        <p:spPr>
          <a:xfrm>
            <a:off x="7670344" y="7893950"/>
            <a:ext cx="3420000" cy="2089999"/>
          </a:xfrm>
          <a:prstGeom prst="rect">
            <a:avLst/>
          </a:prstGeom>
          <a:noFill/>
        </p:spPr>
        <p:txBody>
          <a:bodyPr wrap="square" rtlCol="0">
            <a:normAutofit/>
          </a:bodyPr>
          <a:lstStyle/>
          <a:p>
            <a:endParaRPr lang="fi-FI" sz="1400" dirty="0">
              <a:latin typeface="Arial" panose="020B0604020202020204" pitchFamily="34" charset="0"/>
              <a:cs typeface="Arial" panose="020B0604020202020204" pitchFamily="34" charset="0"/>
            </a:endParaRPr>
          </a:p>
        </p:txBody>
      </p:sp>
      <p:sp>
        <p:nvSpPr>
          <p:cNvPr id="78" name="Tekstiruutu 77">
            <a:extLst>
              <a:ext uri="{FF2B5EF4-FFF2-40B4-BE49-F238E27FC236}">
                <a16:creationId xmlns:a16="http://schemas.microsoft.com/office/drawing/2014/main" id="{9D9AE47C-5092-4B97-B024-D9BE35F8802B}"/>
              </a:ext>
            </a:extLst>
          </p:cNvPr>
          <p:cNvSpPr txBox="1">
            <a:spLocks/>
          </p:cNvSpPr>
          <p:nvPr/>
        </p:nvSpPr>
        <p:spPr>
          <a:xfrm>
            <a:off x="11122403" y="7893949"/>
            <a:ext cx="3420000" cy="2051207"/>
          </a:xfrm>
          <a:prstGeom prst="rect">
            <a:avLst/>
          </a:prstGeom>
          <a:noFill/>
        </p:spPr>
        <p:txBody>
          <a:bodyPr wrap="square" rtlCol="0">
            <a:normAutofit/>
          </a:bodyPr>
          <a:lstStyle/>
          <a:p>
            <a:endParaRPr lang="fi-FI" sz="14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Yleisasiakirja" ma:contentTypeID="0x01010009B064D253C0234B96565FEBDE0EB1AE0100938EA615C964A14580D76982238F888B" ma:contentTypeVersion="14" ma:contentTypeDescription="" ma:contentTypeScope="" ma:versionID="48bdf207e7601ea0f652ff19506756eb">
  <xsd:schema xmlns:xsd="http://www.w3.org/2001/XMLSchema" xmlns:xs="http://www.w3.org/2001/XMLSchema" xmlns:p="http://schemas.microsoft.com/office/2006/metadata/properties" xmlns:ns3="59df146f-7ddd-4b8c-ad0a-b36f0bde1af8" xmlns:ns4="b3482ef4-95fb-428f-9b80-8291477d056d" targetNamespace="http://schemas.microsoft.com/office/2006/metadata/properties" ma:root="true" ma:fieldsID="a39bf4f5247a13a0d630334272c3e4d1" ns3:_="" ns4:_="">
    <xsd:import namespace="59df146f-7ddd-4b8c-ad0a-b36f0bde1af8"/>
    <xsd:import namespace="b3482ef4-95fb-428f-9b80-8291477d056d"/>
    <xsd:element name="properties">
      <xsd:complexType>
        <xsd:sequence>
          <xsd:element name="documentManagement">
            <xsd:complexType>
              <xsd:all>
                <xsd:element ref="ns3:Yksikkö" minOccurs="0"/>
                <xsd:element ref="ns3:Päivämäärä" minOccurs="0"/>
                <xsd:element ref="ns3:Turvaluokka" minOccurs="0"/>
                <xsd:element ref="ns3:Asiakirjan_x0020_kieli" minOccurs="0"/>
                <xsd:element ref="ns3:Asiakirjatyyppi" minOccurs="0"/>
                <xsd:element ref="ns3:Täydenne" minOccurs="0"/>
                <xsd:element ref="ns3:Hyväksyjä" minOccurs="0"/>
                <xsd:element ref="ns3:Hyväksymisaika" minOccurs="0"/>
                <xsd:element ref="ns3:Asiatunnus" minOccurs="0"/>
                <xsd:element ref="ns3:Arkistointitila" minOccurs="0"/>
                <xsd:element ref="ns3:Luonne" minOccurs="0"/>
                <xsd:element ref="ns3:Liite" minOccurs="0"/>
                <xsd:element ref="ns3:Numero" minOccurs="0"/>
                <xsd:element ref="ns3:Pääasiakirja" minOccurs="0"/>
                <xsd:element ref="ns3:Paperisen_x0020_asiakirjan_x0020_sijoituspaikka" minOccurs="0"/>
                <xsd:element ref="ns3:Muun_x0020_tallennemuodon_x0020_sijoituspaikka" minOccurs="0"/>
                <xsd:element ref="ns3:Voimassaolo_x0020_päättyy" minOccurs="0"/>
                <xsd:element ref="ns3:appendixhidden" minOccurs="0"/>
                <xsd:element ref="ns3:datehidden" minOccurs="0"/>
                <xsd:element ref="ns3:documenttypehidden" minOccurs="0"/>
                <xsd:element ref="ns3:naturehidden" minOccurs="0"/>
                <xsd:element ref="ns3:organizationhidden" minOccurs="0"/>
                <xsd:element ref="ns3:securityclasshidden" minOccurs="0"/>
                <xsd:element ref="ns4:Toimintalohk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df146f-7ddd-4b8c-ad0a-b36f0bde1af8" elementFormDefault="qualified">
    <xsd:import namespace="http://schemas.microsoft.com/office/2006/documentManagement/types"/>
    <xsd:import namespace="http://schemas.microsoft.com/office/infopath/2007/PartnerControls"/>
    <xsd:element name="Yksikkö" ma:index="3" nillable="true" ma:displayName="Yksikkö" ma:internalName="Yksikk_x00f6_">
      <xsd:simpleType>
        <xsd:restriction base="dms:Text">
          <xsd:maxLength value="255"/>
        </xsd:restriction>
      </xsd:simpleType>
    </xsd:element>
    <xsd:element name="Päivämäärä" ma:index="4" nillable="true" ma:displayName="Päivämäärä" ma:format="DateOnly" ma:internalName="P_x00e4_iv_x00e4_m_x00e4__x00e4_r_x00e4_">
      <xsd:simpleType>
        <xsd:restriction base="dms:DateTime"/>
      </xsd:simpleType>
    </xsd:element>
    <xsd:element name="Turvaluokka" ma:index="5" nillable="true" ma:displayName="Turvaluokka" ma:default="Sisäinen" ma:format="Dropdown" ma:internalName="Turvaluokka">
      <xsd:simpleType>
        <xsd:restriction base="dms:Choice">
          <xsd:enumeration value="Julkinen"/>
          <xsd:enumeration value="Sisäinen"/>
          <xsd:enumeration value="Luottamuksellinen"/>
          <xsd:enumeration value="Salainen"/>
        </xsd:restriction>
      </xsd:simpleType>
    </xsd:element>
    <xsd:element name="Asiakirjan_x0020_kieli" ma:index="6" nillable="true" ma:displayName="Asiakirjan kieli" ma:default="suomi" ma:format="Dropdown" ma:internalName="Asiakirjan_x0020_kieli">
      <xsd:simpleType>
        <xsd:restriction base="dms:Choice">
          <xsd:enumeration value="suomi"/>
          <xsd:enumeration value="englanti"/>
          <xsd:enumeration value="ruotsi"/>
          <xsd:enumeration value="venäjä"/>
          <xsd:enumeration value="muu"/>
        </xsd:restriction>
      </xsd:simpleType>
    </xsd:element>
    <xsd:element name="Asiakirjatyyppi" ma:index="7" nillable="true" ma:displayName="Asiakirjatyyppi" ma:format="Dropdown" ma:internalName="Asiakirjatyyppi">
      <xsd:simpleType>
        <xsd:union memberTypes="dms:Text">
          <xsd:simpleType>
            <xsd:restriction base="dms:Choice">
              <xsd:enumeration value="Esite"/>
              <xsd:enumeration value="Esitelmä"/>
              <xsd:enumeration value="Kiertosaate"/>
              <xsd:enumeration value="Kirje"/>
              <xsd:enumeration value="Liite"/>
              <xsd:enumeration value="Luettelo"/>
              <xsd:enumeration value="Muistio"/>
              <xsd:enumeration value="Ohje"/>
              <xsd:enumeration value="Pöytäkirja"/>
              <xsd:enumeration value="Raportti"/>
              <xsd:enumeration value="Sopimus"/>
              <xsd:enumeration value="Suunnitelma"/>
              <xsd:enumeration value="Tiedote"/>
              <xsd:enumeration value="Valtakirja"/>
            </xsd:restriction>
          </xsd:simpleType>
        </xsd:union>
      </xsd:simpleType>
    </xsd:element>
    <xsd:element name="Täydenne" ma:index="8" nillable="true" ma:displayName="Täydenne" ma:internalName="T_x00e4_ydenne">
      <xsd:simpleType>
        <xsd:restriction base="dms:Text">
          <xsd:maxLength value="255"/>
        </xsd:restriction>
      </xsd:simpleType>
    </xsd:element>
    <xsd:element name="Hyväksyjä" ma:index="9" nillable="true" ma:displayName="Hyväksyjä" ma:internalName="Hyv_x00e4_ksyj_x00e4_">
      <xsd:simpleType>
        <xsd:restriction base="dms:Text"/>
      </xsd:simpleType>
    </xsd:element>
    <xsd:element name="Hyväksymisaika" ma:index="10" nillable="true" ma:displayName="Hyväksymisaika" ma:format="DateOnly" ma:internalName="Hyv_x00e4_ksymisaika">
      <xsd:simpleType>
        <xsd:restriction base="dms:DateTime"/>
      </xsd:simpleType>
    </xsd:element>
    <xsd:element name="Asiatunnus" ma:index="11" nillable="true" ma:displayName="Asiatunnus" ma:internalName="Asiatunnus">
      <xsd:simpleType>
        <xsd:restriction base="dms:Text">
          <xsd:maxLength value="255"/>
        </xsd:restriction>
      </xsd:simpleType>
    </xsd:element>
    <xsd:element name="Arkistointitila" ma:index="12" nillable="true" ma:displayName="Arkistointitila" ma:format="Dropdown" ma:internalName="Arkistointitila">
      <xsd:simpleType>
        <xsd:restriction base="dms:Choice">
          <xsd:enumeration value="Luonnos"/>
          <xsd:enumeration value="Ei arkistoida"/>
          <xsd:enumeration value="Sisältöhaku"/>
          <xsd:enumeration value="Esittelyvalmis"/>
          <xsd:enumeration value="Arkistointivalmis"/>
        </xsd:restriction>
      </xsd:simpleType>
    </xsd:element>
    <xsd:element name="Luonne" ma:index="13" nillable="true" ma:displayName="Luonne" ma:default="Normaali" ma:format="Dropdown" ma:internalName="Luonne">
      <xsd:simpleType>
        <xsd:restriction base="dms:Choice">
          <xsd:enumeration value="Normaali"/>
          <xsd:enumeration value="Kiireellinen"/>
        </xsd:restriction>
      </xsd:simpleType>
    </xsd:element>
    <xsd:element name="Liite" ma:index="15" nillable="true" ma:displayName="Liite" ma:internalName="Liite">
      <xsd:simpleType>
        <xsd:restriction base="dms:Text">
          <xsd:maxLength value="255"/>
        </xsd:restriction>
      </xsd:simpleType>
    </xsd:element>
    <xsd:element name="Numero" ma:index="16" nillable="true" ma:displayName="Numero" ma:internalName="Numero">
      <xsd:simpleType>
        <xsd:restriction base="dms:Text">
          <xsd:maxLength value="255"/>
        </xsd:restriction>
      </xsd:simpleType>
    </xsd:element>
    <xsd:element name="Pääasiakirja" ma:index="17" nillable="true" ma:displayName="Pääasiakirja" ma:format="Hyperlink" ma:internalName="P_x00e4__x00e4_asiakirja">
      <xsd:complexType>
        <xsd:complexContent>
          <xsd:extension base="dms:URL">
            <xsd:sequence>
              <xsd:element name="Url" type="dms:ValidUrl" minOccurs="0" nillable="true"/>
              <xsd:element name="Description" type="xsd:string" nillable="true"/>
            </xsd:sequence>
          </xsd:extension>
        </xsd:complexContent>
      </xsd:complexType>
    </xsd:element>
    <xsd:element name="Paperisen_x0020_asiakirjan_x0020_sijoituspaikka" ma:index="18" nillable="true" ma:displayName="Paperisen asiakirjan sijoituspaikka" ma:format="Dropdown" ma:internalName="Paperisen_x0020_asiakirjan_x0020_sijoituspaikka">
      <xsd:simpleType>
        <xsd:union memberTypes="dms:Text">
          <xsd:simpleType>
            <xsd:restriction base="dms:Choice">
              <xsd:enumeration value="Toimitettu arkistonhoitajalle"/>
            </xsd:restriction>
          </xsd:simpleType>
        </xsd:union>
      </xsd:simpleType>
    </xsd:element>
    <xsd:element name="Muun_x0020_tallennemuodon_x0020_sijoituspaikka" ma:index="19" nillable="true" ma:displayName="Muun tallennemuodon sijoituspaikka" ma:format="Dropdown" ma:internalName="Muun_x0020_tallennemuodon_x0020_sijoituspaikka">
      <xsd:simpleType>
        <xsd:union memberTypes="dms:Text">
          <xsd:simpleType>
            <xsd:restriction base="dms:Choice">
              <xsd:enumeration value="Toimitettu arkistonhoitajalle"/>
            </xsd:restriction>
          </xsd:simpleType>
        </xsd:union>
      </xsd:simpleType>
    </xsd:element>
    <xsd:element name="Voimassaolo_x0020_päättyy" ma:index="20" nillable="true" ma:displayName="Voimassaolo päättyy" ma:format="DateTime" ma:internalName="Voimassaolo_x0020_p_x00e4__x00e4_ttyy">
      <xsd:simpleType>
        <xsd:restriction base="dms:DateTime"/>
      </xsd:simpleType>
    </xsd:element>
    <xsd:element name="appendixhidden" ma:index="21" nillable="true" ma:displayName="appendixhidden" ma:internalName="appendixhidden">
      <xsd:simpleType>
        <xsd:restriction base="dms:Text"/>
      </xsd:simpleType>
    </xsd:element>
    <xsd:element name="datehidden" ma:index="22" nillable="true" ma:displayName="datehidden" ma:default="[today]" ma:format="DateOnly" ma:internalName="datehidden">
      <xsd:simpleType>
        <xsd:restriction base="dms:DateTime"/>
      </xsd:simpleType>
    </xsd:element>
    <xsd:element name="documenttypehidden" ma:index="23" nillable="true" ma:displayName="documenttypehidden" ma:internalName="documenttypehidden">
      <xsd:simpleType>
        <xsd:restriction base="dms:Text"/>
      </xsd:simpleType>
    </xsd:element>
    <xsd:element name="naturehidden" ma:index="24" nillable="true" ma:displayName="naturehidden" ma:internalName="naturehidden">
      <xsd:simpleType>
        <xsd:restriction base="dms:Text"/>
      </xsd:simpleType>
    </xsd:element>
    <xsd:element name="organizationhidden" ma:index="25" nillable="true" ma:displayName="organizationhidden" ma:internalName="organizationhidden">
      <xsd:simpleType>
        <xsd:restriction base="dms:Text"/>
      </xsd:simpleType>
    </xsd:element>
    <xsd:element name="securityclasshidden" ma:index="26" nillable="true" ma:displayName="securityclasshidden" ma:internalName="securityclasshidde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482ef4-95fb-428f-9b80-8291477d056d" elementFormDefault="qualified">
    <xsd:import namespace="http://schemas.microsoft.com/office/2006/documentManagement/types"/>
    <xsd:import namespace="http://schemas.microsoft.com/office/infopath/2007/PartnerControls"/>
    <xsd:element name="Toimintalohko" ma:index="27" nillable="true" ma:displayName="Kustannuspaikka" ma:internalName="Toimintalohko">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Tekijä"/>
        <xsd:element ref="dcterms:created" minOccurs="0" maxOccurs="1"/>
        <xsd:element ref="dc:identifier" minOccurs="0" maxOccurs="1"/>
        <xsd:element name="contentType" minOccurs="0" maxOccurs="1" type="xsd:string" ma:index="29" ma:displayName="Sisältölaji"/>
        <xsd:element ref="dc:title" minOccurs="0" maxOccurs="1" ma:index="1" ma:displayName="Otsikko"/>
        <xsd:element ref="dc:subject" minOccurs="0" maxOccurs="1" ma:index="14" ma:displayName="Aihe"/>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ntns:customXsn xmlns:ntns="http://schemas.microsoft.com/office/2006/metadata/customXsn">
  <ntns:xsnLocation>https://sitra2fi.sharepoint.com/sites/contentTypeHub/_cts/Yleisasiakirja/940aed073ecb5c5ccustomXsn.xsn</ntns:xsnLocation>
  <ntns:cached>False</ntns:cached>
  <ntns:openByDefault>False</ntns:openByDefault>
  <ntns:xsnScope>https://sitra2fi.sharepoint.com/sites/contentTypeHub</ntns:xsnScope>
</ntns:customXsn>
</file>

<file path=customXml/item3.xml><?xml version="1.0" encoding="utf-8"?>
<?mso-contentType ?>
<SharedContentType xmlns="Microsoft.SharePoint.Taxonomy.ContentTypeSync" SourceId="0b244f7c-65aa-48fb-9d13-422c763cce83" ContentTypeId="0x01010009B064D253C0234B96565FEBDE0EB1AE01" PreviousValue="false"/>
</file>

<file path=customXml/item4.xml><?xml version="1.0" encoding="utf-8"?>
<p:properties xmlns:p="http://schemas.microsoft.com/office/2006/metadata/properties" xmlns:xsi="http://www.w3.org/2001/XMLSchema-instance" xmlns:pc="http://schemas.microsoft.com/office/infopath/2007/PartnerControls">
  <documentManagement>
    <Liite xmlns="59df146f-7ddd-4b8c-ad0a-b36f0bde1af8" xsi:nil="true"/>
    <Voimassaolo_x0020_päättyy xmlns="59df146f-7ddd-4b8c-ad0a-b36f0bde1af8" xsi:nil="true"/>
    <datehidden xmlns="59df146f-7ddd-4b8c-ad0a-b36f0bde1af8">2018-02-06T09:44:31+00:00</datehidden>
    <Turvaluokka xmlns="59df146f-7ddd-4b8c-ad0a-b36f0bde1af8">Sisäinen</Turvaluokka>
    <Hyväksymisaika xmlns="59df146f-7ddd-4b8c-ad0a-b36f0bde1af8" xsi:nil="true"/>
    <Toimintalohko xmlns="b3482ef4-95fb-428f-9b80-8291477d056d" xsi:nil="true"/>
    <Arkistointitila xmlns="59df146f-7ddd-4b8c-ad0a-b36f0bde1af8" xsi:nil="true"/>
    <Luonne xmlns="59df146f-7ddd-4b8c-ad0a-b36f0bde1af8">Normaali</Luonne>
    <documenttypehidden xmlns="59df146f-7ddd-4b8c-ad0a-b36f0bde1af8" xsi:nil="true"/>
    <Muun_x0020_tallennemuodon_x0020_sijoituspaikka xmlns="59df146f-7ddd-4b8c-ad0a-b36f0bde1af8" xsi:nil="true"/>
    <securityclasshidden xmlns="59df146f-7ddd-4b8c-ad0a-b36f0bde1af8" xsi:nil="true"/>
    <appendixhidden xmlns="59df146f-7ddd-4b8c-ad0a-b36f0bde1af8" xsi:nil="true"/>
    <Yksikkö xmlns="59df146f-7ddd-4b8c-ad0a-b36f0bde1af8" xsi:nil="true"/>
    <Asiakirjan_x0020_kieli xmlns="59df146f-7ddd-4b8c-ad0a-b36f0bde1af8">suomi</Asiakirjan_x0020_kieli>
    <Paperisen_x0020_asiakirjan_x0020_sijoituspaikka xmlns="59df146f-7ddd-4b8c-ad0a-b36f0bde1af8" xsi:nil="true"/>
    <Täydenne xmlns="59df146f-7ddd-4b8c-ad0a-b36f0bde1af8" xsi:nil="true"/>
    <Numero xmlns="59df146f-7ddd-4b8c-ad0a-b36f0bde1af8" xsi:nil="true"/>
    <Pääasiakirja xmlns="59df146f-7ddd-4b8c-ad0a-b36f0bde1af8">
      <Url xsi:nil="true"/>
      <Description xsi:nil="true"/>
    </Pääasiakirja>
    <naturehidden xmlns="59df146f-7ddd-4b8c-ad0a-b36f0bde1af8" xsi:nil="true"/>
    <Asiakirjatyyppi xmlns="59df146f-7ddd-4b8c-ad0a-b36f0bde1af8" xsi:nil="true"/>
    <Hyväksyjä xmlns="59df146f-7ddd-4b8c-ad0a-b36f0bde1af8" xsi:nil="true"/>
    <Päivämäärä xmlns="59df146f-7ddd-4b8c-ad0a-b36f0bde1af8" xsi:nil="true"/>
    <Asiatunnus xmlns="59df146f-7ddd-4b8c-ad0a-b36f0bde1af8" xsi:nil="true"/>
    <organizationhidden xmlns="59df146f-7ddd-4b8c-ad0a-b36f0bde1af8" xsi:nil="true"/>
  </documentManagement>
</p:properties>
</file>

<file path=customXml/itemProps1.xml><?xml version="1.0" encoding="utf-8"?>
<ds:datastoreItem xmlns:ds="http://schemas.openxmlformats.org/officeDocument/2006/customXml" ds:itemID="{E0938BC4-459E-4523-A1FD-20362BF9E8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df146f-7ddd-4b8c-ad0a-b36f0bde1af8"/>
    <ds:schemaRef ds:uri="b3482ef4-95fb-428f-9b80-8291477d05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D08AC4-CF47-4E0A-944A-1E41B4191353}">
  <ds:schemaRefs>
    <ds:schemaRef ds:uri="http://schemas.microsoft.com/office/2006/metadata/customXsn"/>
  </ds:schemaRefs>
</ds:datastoreItem>
</file>

<file path=customXml/itemProps3.xml><?xml version="1.0" encoding="utf-8"?>
<ds:datastoreItem xmlns:ds="http://schemas.openxmlformats.org/officeDocument/2006/customXml" ds:itemID="{8323A87C-3C54-4FD1-AF6C-7FC0293BE5EE}">
  <ds:schemaRefs>
    <ds:schemaRef ds:uri="Microsoft.SharePoint.Taxonomy.ContentTypeSync"/>
  </ds:schemaRefs>
</ds:datastoreItem>
</file>

<file path=customXml/itemProps4.xml><?xml version="1.0" encoding="utf-8"?>
<ds:datastoreItem xmlns:ds="http://schemas.openxmlformats.org/officeDocument/2006/customXml" ds:itemID="{4E4B4B9B-ABD8-4D52-B928-E038BCE61C2E}">
  <ds:schemaRefs>
    <ds:schemaRef ds:uri="http://purl.org/dc/dcmitype/"/>
    <ds:schemaRef ds:uri="http://www.w3.org/XML/1998/namespace"/>
    <ds:schemaRef ds:uri="http://schemas.microsoft.com/office/2006/documentManagement/types"/>
    <ds:schemaRef ds:uri="59df146f-7ddd-4b8c-ad0a-b36f0bde1af8"/>
    <ds:schemaRef ds:uri="http://purl.org/dc/terms/"/>
    <ds:schemaRef ds:uri="http://schemas.microsoft.com/office/infopath/2007/PartnerControls"/>
    <ds:schemaRef ds:uri="http://purl.org/dc/elements/1.1/"/>
    <ds:schemaRef ds:uri="http://schemas.openxmlformats.org/package/2006/metadata/core-properties"/>
    <ds:schemaRef ds:uri="b3482ef4-95fb-428f-9b80-8291477d056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142</TotalTime>
  <Words>153</Words>
  <Application>Microsoft Office PowerPoint</Application>
  <PresentationFormat>Mukautettu</PresentationFormat>
  <Paragraphs>34</Paragraphs>
  <Slides>1</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Arial Black</vt:lpstr>
      <vt:lpstr>Calibri</vt:lpstr>
      <vt:lpstr>Office Theme</vt:lpstr>
      <vt:lpstr>TYÖPOHJA KESKUSTELUN SUUNNITTELUUN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keskustelu_työpohja</dc:title>
  <dc:creator>Laaksolahti Hannele</dc:creator>
  <cp:lastModifiedBy>Viivi Miettinen</cp:lastModifiedBy>
  <cp:revision>25</cp:revision>
  <dcterms:created xsi:type="dcterms:W3CDTF">2017-12-19T11:27:56Z</dcterms:created>
  <dcterms:modified xsi:type="dcterms:W3CDTF">2018-09-03T12:53:11Z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2017-12-18T00:00:00Z</vt:filetime>
  </property>
  <property fmtid="{D5CDD505-2E9C-101B-9397-08002B2CF9AE}" pid="3" name="Creator">
    <vt:lpwstr>Adobe Illustrator CC 22.0 (Macintosh)</vt:lpwstr>
  </property>
  <property fmtid="{D5CDD505-2E9C-101B-9397-08002B2CF9AE}" pid="4" name="LastSaved">
    <vt:filetime>2017-12-19T00:00:00Z</vt:filetime>
  </property>
  <property fmtid="{D5CDD505-2E9C-101B-9397-08002B2CF9AE}" pid="5" name="ContentTypeId">
    <vt:lpwstr>0x01010009B064D253C0234B96565FEBDE0EB1AE0100938EA615C964A14580D76982238F888B</vt:lpwstr>
  </property>
</Properties>
</file>