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5125700" cy="10693400"/>
  <p:notesSz cx="15125700" cy="10693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 u="sng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 u="sng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 u="sng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6421" y="390145"/>
            <a:ext cx="10352857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 u="sng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2730" y="342406"/>
            <a:ext cx="12034429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130" dirty="0">
                <a:latin typeface="Arial Black" panose="020B0A04020102020204" pitchFamily="34" charset="0"/>
              </a:rPr>
              <a:t>T</a:t>
            </a:r>
            <a:r>
              <a:rPr spc="130" dirty="0">
                <a:latin typeface="Arial Black" panose="020B0A04020102020204" pitchFamily="34" charset="0"/>
              </a:rPr>
              <a:t>YÖPOHJA</a:t>
            </a:r>
            <a:r>
              <a:rPr spc="-395" dirty="0">
                <a:latin typeface="Arial Black" panose="020B0A04020102020204" pitchFamily="34" charset="0"/>
              </a:rPr>
              <a:t> </a:t>
            </a:r>
            <a:r>
              <a:rPr spc="155" dirty="0">
                <a:latin typeface="Arial Black" panose="020B0A04020102020204" pitchFamily="34" charset="0"/>
              </a:rPr>
              <a:t>KESKUSTELUN</a:t>
            </a:r>
            <a:r>
              <a:rPr spc="-395" dirty="0">
                <a:latin typeface="Arial Black" panose="020B0A04020102020204" pitchFamily="34" charset="0"/>
              </a:rPr>
              <a:t> </a:t>
            </a:r>
            <a:r>
              <a:rPr spc="254" dirty="0">
                <a:latin typeface="Arial Black" panose="020B0A04020102020204" pitchFamily="34" charset="0"/>
              </a:rPr>
              <a:t>SUUNNITTELUUN</a:t>
            </a:r>
          </a:p>
        </p:txBody>
      </p:sp>
      <p:sp>
        <p:nvSpPr>
          <p:cNvPr id="3" name="object 3"/>
          <p:cNvSpPr/>
          <p:nvPr/>
        </p:nvSpPr>
        <p:spPr>
          <a:xfrm>
            <a:off x="485063" y="3919537"/>
            <a:ext cx="3424554" cy="5880735"/>
          </a:xfrm>
          <a:custGeom>
            <a:avLst/>
            <a:gdLst/>
            <a:ahLst/>
            <a:cxnLst/>
            <a:rect l="l" t="t" r="r" b="b"/>
            <a:pathLst>
              <a:path w="3424554" h="5880734">
                <a:moveTo>
                  <a:pt x="3423970" y="5880633"/>
                </a:moveTo>
                <a:lnTo>
                  <a:pt x="0" y="5880633"/>
                </a:lnTo>
                <a:lnTo>
                  <a:pt x="0" y="0"/>
                </a:lnTo>
                <a:lnTo>
                  <a:pt x="3423970" y="0"/>
                </a:lnTo>
                <a:lnTo>
                  <a:pt x="3423970" y="5880633"/>
                </a:lnTo>
                <a:close/>
              </a:path>
            </a:pathLst>
          </a:custGeom>
          <a:ln w="6299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49768" y="3919410"/>
            <a:ext cx="3416935" cy="5881370"/>
          </a:xfrm>
          <a:custGeom>
            <a:avLst/>
            <a:gdLst/>
            <a:ahLst/>
            <a:cxnLst/>
            <a:rect l="l" t="t" r="r" b="b"/>
            <a:pathLst>
              <a:path w="3416934" h="5881370">
                <a:moveTo>
                  <a:pt x="3416465" y="5880760"/>
                </a:moveTo>
                <a:lnTo>
                  <a:pt x="0" y="5880760"/>
                </a:lnTo>
                <a:lnTo>
                  <a:pt x="0" y="0"/>
                </a:lnTo>
                <a:lnTo>
                  <a:pt x="3416465" y="0"/>
                </a:lnTo>
                <a:lnTo>
                  <a:pt x="3416465" y="5880760"/>
                </a:lnTo>
                <a:close/>
              </a:path>
            </a:pathLst>
          </a:custGeom>
          <a:ln w="6299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6702" y="3920439"/>
            <a:ext cx="3423285" cy="2052955"/>
          </a:xfrm>
          <a:custGeom>
            <a:avLst/>
            <a:gdLst/>
            <a:ahLst/>
            <a:cxnLst/>
            <a:rect l="l" t="t" r="r" b="b"/>
            <a:pathLst>
              <a:path w="3423285" h="2052954">
                <a:moveTo>
                  <a:pt x="3423018" y="2052421"/>
                </a:moveTo>
                <a:lnTo>
                  <a:pt x="0" y="2052421"/>
                </a:lnTo>
                <a:lnTo>
                  <a:pt x="0" y="0"/>
                </a:lnTo>
                <a:lnTo>
                  <a:pt x="3423018" y="0"/>
                </a:lnTo>
                <a:lnTo>
                  <a:pt x="3423018" y="2052421"/>
                </a:lnTo>
                <a:close/>
              </a:path>
            </a:pathLst>
          </a:custGeom>
          <a:solidFill>
            <a:srgbClr val="FE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6702" y="3920439"/>
            <a:ext cx="3423285" cy="2052955"/>
          </a:xfrm>
          <a:custGeom>
            <a:avLst/>
            <a:gdLst/>
            <a:ahLst/>
            <a:cxnLst/>
            <a:rect l="l" t="t" r="r" b="b"/>
            <a:pathLst>
              <a:path w="3423285" h="2052954">
                <a:moveTo>
                  <a:pt x="3423018" y="2052421"/>
                </a:moveTo>
                <a:lnTo>
                  <a:pt x="0" y="2052421"/>
                </a:lnTo>
                <a:lnTo>
                  <a:pt x="0" y="0"/>
                </a:lnTo>
                <a:lnTo>
                  <a:pt x="3423018" y="0"/>
                </a:lnTo>
                <a:lnTo>
                  <a:pt x="3423018" y="2052421"/>
                </a:lnTo>
                <a:close/>
              </a:path>
            </a:pathLst>
          </a:custGeom>
          <a:ln w="13157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49159" y="3918673"/>
            <a:ext cx="3416300" cy="2053589"/>
          </a:xfrm>
          <a:custGeom>
            <a:avLst/>
            <a:gdLst/>
            <a:ahLst/>
            <a:cxnLst/>
            <a:rect l="l" t="t" r="r" b="b"/>
            <a:pathLst>
              <a:path w="3416300" h="2053589">
                <a:moveTo>
                  <a:pt x="3416274" y="2053170"/>
                </a:moveTo>
                <a:lnTo>
                  <a:pt x="0" y="2053170"/>
                </a:lnTo>
                <a:lnTo>
                  <a:pt x="0" y="0"/>
                </a:lnTo>
                <a:lnTo>
                  <a:pt x="3416274" y="0"/>
                </a:lnTo>
                <a:lnTo>
                  <a:pt x="3416274" y="2053170"/>
                </a:lnTo>
                <a:close/>
              </a:path>
            </a:pathLst>
          </a:custGeom>
          <a:solidFill>
            <a:srgbClr val="FE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9159" y="3918673"/>
            <a:ext cx="3416300" cy="2053589"/>
          </a:xfrm>
          <a:custGeom>
            <a:avLst/>
            <a:gdLst/>
            <a:ahLst/>
            <a:cxnLst/>
            <a:rect l="l" t="t" r="r" b="b"/>
            <a:pathLst>
              <a:path w="3416300" h="2053589">
                <a:moveTo>
                  <a:pt x="3416274" y="2053170"/>
                </a:moveTo>
                <a:lnTo>
                  <a:pt x="0" y="2053170"/>
                </a:lnTo>
                <a:lnTo>
                  <a:pt x="0" y="0"/>
                </a:lnTo>
                <a:lnTo>
                  <a:pt x="3416274" y="0"/>
                </a:lnTo>
                <a:lnTo>
                  <a:pt x="3416274" y="2053170"/>
                </a:lnTo>
                <a:close/>
              </a:path>
            </a:pathLst>
          </a:custGeom>
          <a:ln w="14427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5063" y="3920439"/>
            <a:ext cx="3420172" cy="1885773"/>
          </a:xfrm>
          <a:prstGeom prst="rect">
            <a:avLst/>
          </a:prstGeom>
          <a:solidFill>
            <a:srgbClr val="FEE000"/>
          </a:solidFill>
          <a:ln w="13157">
            <a:noFill/>
          </a:ln>
        </p:spPr>
        <p:txBody>
          <a:bodyPr vert="horz" wrap="square" lIns="0" tIns="173355" rIns="0" bIns="0" rtlCol="0">
            <a:spAutoFit/>
          </a:bodyPr>
          <a:lstStyle/>
          <a:p>
            <a:pPr marL="217170" marR="659765">
              <a:lnSpc>
                <a:spcPts val="1800"/>
              </a:lnSpc>
              <a:spcBef>
                <a:spcPts val="1365"/>
              </a:spcBef>
            </a:pPr>
            <a:r>
              <a:rPr sz="1600" b="1" spc="90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KOHDERYHMÄ</a:t>
            </a:r>
            <a:r>
              <a:rPr sz="1600" b="1" spc="-204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 </a:t>
            </a:r>
            <a:r>
              <a:rPr lang="fi-FI" sz="1600" b="1" spc="180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JA SIDOSRYHMÄT</a:t>
            </a:r>
            <a:endParaRPr sz="1600" dirty="0">
              <a:latin typeface="Arial Black" panose="020B0A04020102020204" pitchFamily="34" charset="0"/>
              <a:cs typeface="Arial"/>
            </a:endParaRPr>
          </a:p>
          <a:p>
            <a:pPr marL="217170" marR="904240">
              <a:lnSpc>
                <a:spcPct val="100000"/>
              </a:lnSpc>
              <a:spcBef>
                <a:spcPts val="465"/>
              </a:spcBef>
            </a:pP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Kenelle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asia </a:t>
            </a:r>
            <a:r>
              <a:rPr sz="1100" spc="35" dirty="0">
                <a:solidFill>
                  <a:srgbClr val="231F20"/>
                </a:solidFill>
                <a:latin typeface="Arial"/>
                <a:cs typeface="Arial"/>
              </a:rPr>
              <a:t>on tärkeä </a:t>
            </a:r>
            <a:r>
              <a:rPr sz="1100" spc="0" dirty="0">
                <a:solidFill>
                  <a:srgbClr val="231F20"/>
                </a:solidFill>
                <a:latin typeface="Arial"/>
                <a:cs typeface="Arial"/>
              </a:rPr>
              <a:t>ja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miksi?  Kenen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elämään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asia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vaikuttaa? 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Kuka </a:t>
            </a:r>
            <a:r>
              <a:rPr sz="1100" spc="55" dirty="0">
                <a:solidFill>
                  <a:srgbClr val="231F20"/>
                </a:solidFill>
                <a:latin typeface="Arial"/>
                <a:cs typeface="Arial"/>
              </a:rPr>
              <a:t>muu </a:t>
            </a:r>
            <a:r>
              <a:rPr sz="1100" spc="3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asiasta</a:t>
            </a:r>
            <a:r>
              <a:rPr lang="fi-FI" sz="11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231F20"/>
                </a:solidFill>
                <a:latin typeface="Arial"/>
                <a:cs typeface="Arial"/>
              </a:rPr>
              <a:t>kiinnostunut?  </a:t>
            </a:r>
            <a:br>
              <a:rPr lang="fi-FI" sz="1100" spc="4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Kuka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päätöksiin</a:t>
            </a:r>
            <a:r>
              <a:rPr sz="11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vaikuttaa?</a:t>
            </a:r>
            <a:endParaRPr sz="1100" dirty="0">
              <a:latin typeface="Arial"/>
              <a:cs typeface="Arial"/>
            </a:endParaRPr>
          </a:p>
          <a:p>
            <a:pPr marL="217170">
              <a:lnSpc>
                <a:spcPct val="100000"/>
              </a:lnSpc>
            </a:pP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Kuka</a:t>
            </a:r>
            <a:r>
              <a:rPr sz="11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päättää?</a:t>
            </a:r>
            <a:endParaRPr sz="1100" dirty="0">
              <a:latin typeface="Arial"/>
              <a:cs typeface="Arial"/>
            </a:endParaRPr>
          </a:p>
          <a:p>
            <a:pPr marL="217170" marR="897890">
              <a:lnSpc>
                <a:spcPct val="100000"/>
              </a:lnSpc>
            </a:pPr>
            <a:r>
              <a:rPr sz="1100" spc="30" dirty="0">
                <a:solidFill>
                  <a:srgbClr val="231F20"/>
                </a:solidFill>
                <a:latin typeface="Arial"/>
                <a:cs typeface="Arial"/>
              </a:rPr>
              <a:t>Ketkä </a:t>
            </a:r>
            <a:r>
              <a:rPr sz="1100" spc="40" dirty="0">
                <a:solidFill>
                  <a:srgbClr val="231F20"/>
                </a:solidFill>
                <a:latin typeface="Arial"/>
                <a:cs typeface="Arial"/>
              </a:rPr>
              <a:t>tavoitellusta</a:t>
            </a:r>
            <a:r>
              <a:rPr sz="11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Arial"/>
                <a:cs typeface="Arial"/>
              </a:rPr>
              <a:t>kohderyhmästä 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eivät </a:t>
            </a:r>
            <a:r>
              <a:rPr sz="1100" spc="40" dirty="0">
                <a:solidFill>
                  <a:srgbClr val="231F20"/>
                </a:solidFill>
                <a:latin typeface="Arial"/>
                <a:cs typeface="Arial"/>
              </a:rPr>
              <a:t>normaalisti</a:t>
            </a:r>
            <a:r>
              <a:rPr sz="11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Arial"/>
                <a:cs typeface="Arial"/>
              </a:rPr>
              <a:t>osallistu?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9768" y="3918673"/>
            <a:ext cx="4104082" cy="1980029"/>
          </a:xfrm>
          <a:prstGeom prst="rect">
            <a:avLst/>
          </a:prstGeom>
          <a:noFill/>
          <a:ln w="14427">
            <a:noFill/>
          </a:ln>
        </p:spPr>
        <p:txBody>
          <a:bodyPr vert="horz" wrap="square" lIns="0" tIns="187960" rIns="0" bIns="0" rtlCol="0" anchor="t">
            <a:spAutoFit/>
          </a:bodyPr>
          <a:lstStyle/>
          <a:p>
            <a:pPr marL="215265" marR="802005"/>
            <a:r>
              <a:rPr sz="1600" b="1" spc="17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MILLÄ</a:t>
            </a:r>
            <a:r>
              <a:rPr sz="1600" b="1" spc="7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TAVALLA</a:t>
            </a:r>
            <a:r>
              <a:rPr lang="en-US" sz="1600" b="1" spc="7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 </a:t>
            </a:r>
            <a:r>
              <a:rPr sz="1600" b="1" spc="7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 </a:t>
            </a:r>
            <a:br>
              <a:rPr lang="fi-FI" sz="1600" b="1" spc="7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</a:br>
            <a:r>
              <a:rPr sz="1600" b="1" spc="12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HEID</a:t>
            </a:r>
            <a:r>
              <a:rPr lang="fi-FI" sz="1600" b="1" spc="12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ÄT </a:t>
            </a:r>
            <a:r>
              <a:rPr sz="1600" b="1" spc="80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KUTSUTAAN?</a:t>
            </a:r>
            <a:endParaRPr lang="en-US" dirty="0">
              <a:latin typeface="Arial Black" panose="020B0A04020102020204" pitchFamily="34" charset="0"/>
              <a:cs typeface="+mn-ea"/>
            </a:endParaRPr>
          </a:p>
          <a:p>
            <a:pPr marL="215265" marR="802005">
              <a:spcBef>
                <a:spcPts val="400"/>
              </a:spcBef>
            </a:pPr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Miten saavutat kohderyhmäsi?</a:t>
            </a:r>
          </a:p>
          <a:p>
            <a:pPr marL="215265" marR="802005"/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Mikä saa heidät tulemaan paikalle keskusteluusi?</a:t>
            </a:r>
          </a:p>
          <a:p>
            <a:pPr marL="215265" marR="802005"/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Mitä kanavia he seuraavat?   </a:t>
            </a:r>
          </a:p>
          <a:p>
            <a:pPr marL="215265" marR="802005"/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Kenen kautta heidät voi tavoittaa helpoiten?</a:t>
            </a:r>
          </a:p>
          <a:p>
            <a:pPr marL="215265" marR="802005"/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Riittääkö yksi kutsu vai tarvitsetko eri kohderyhmille kohdennettuja kutsuja?</a:t>
            </a:r>
          </a:p>
          <a:p>
            <a:pPr marL="215265" marR="802005">
              <a:lnSpc>
                <a:spcPts val="1800"/>
              </a:lnSpc>
            </a:pPr>
            <a:endParaRPr lang="en-US" dirty="0"/>
          </a:p>
        </p:txBody>
      </p:sp>
      <p:sp>
        <p:nvSpPr>
          <p:cNvPr id="11" name="object 11"/>
          <p:cNvSpPr/>
          <p:nvPr/>
        </p:nvSpPr>
        <p:spPr>
          <a:xfrm>
            <a:off x="11213338" y="3915232"/>
            <a:ext cx="3416935" cy="5885180"/>
          </a:xfrm>
          <a:custGeom>
            <a:avLst/>
            <a:gdLst/>
            <a:ahLst/>
            <a:cxnLst/>
            <a:rect l="l" t="t" r="r" b="b"/>
            <a:pathLst>
              <a:path w="3416934" h="5885180">
                <a:moveTo>
                  <a:pt x="3416465" y="5884938"/>
                </a:moveTo>
                <a:lnTo>
                  <a:pt x="0" y="5884938"/>
                </a:lnTo>
                <a:lnTo>
                  <a:pt x="0" y="0"/>
                </a:lnTo>
                <a:lnTo>
                  <a:pt x="3416465" y="0"/>
                </a:lnTo>
                <a:lnTo>
                  <a:pt x="3416465" y="5884938"/>
                </a:lnTo>
                <a:close/>
              </a:path>
            </a:pathLst>
          </a:custGeom>
          <a:ln w="6299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218443" y="3914838"/>
            <a:ext cx="3416935" cy="2057400"/>
          </a:xfrm>
          <a:custGeom>
            <a:avLst/>
            <a:gdLst/>
            <a:ahLst/>
            <a:cxnLst/>
            <a:rect l="l" t="t" r="r" b="b"/>
            <a:pathLst>
              <a:path w="3416934" h="2057400">
                <a:moveTo>
                  <a:pt x="3416477" y="2057006"/>
                </a:moveTo>
                <a:lnTo>
                  <a:pt x="0" y="2057006"/>
                </a:lnTo>
                <a:lnTo>
                  <a:pt x="0" y="0"/>
                </a:lnTo>
                <a:lnTo>
                  <a:pt x="3416477" y="0"/>
                </a:lnTo>
                <a:lnTo>
                  <a:pt x="3416477" y="2057006"/>
                </a:lnTo>
                <a:close/>
              </a:path>
            </a:pathLst>
          </a:custGeom>
          <a:solidFill>
            <a:srgbClr val="FE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18443" y="3914838"/>
            <a:ext cx="3416935" cy="2057400"/>
          </a:xfrm>
          <a:custGeom>
            <a:avLst/>
            <a:gdLst/>
            <a:ahLst/>
            <a:cxnLst/>
            <a:rect l="l" t="t" r="r" b="b"/>
            <a:pathLst>
              <a:path w="3416934" h="2057400">
                <a:moveTo>
                  <a:pt x="3416477" y="2057006"/>
                </a:moveTo>
                <a:lnTo>
                  <a:pt x="0" y="2057006"/>
                </a:lnTo>
                <a:lnTo>
                  <a:pt x="0" y="0"/>
                </a:lnTo>
                <a:lnTo>
                  <a:pt x="3416477" y="0"/>
                </a:lnTo>
                <a:lnTo>
                  <a:pt x="3416477" y="2057006"/>
                </a:lnTo>
                <a:close/>
              </a:path>
            </a:pathLst>
          </a:custGeom>
          <a:ln w="14363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150516" y="3940746"/>
            <a:ext cx="3817112" cy="2060821"/>
          </a:xfrm>
          <a:prstGeom prst="rect">
            <a:avLst/>
          </a:prstGeom>
          <a:noFill/>
          <a:ln w="15449">
            <a:noFill/>
          </a:ln>
        </p:spPr>
        <p:txBody>
          <a:bodyPr vert="horz" wrap="square" lIns="0" tIns="179070" rIns="0" bIns="0" rtlCol="0">
            <a:spAutoFit/>
          </a:bodyPr>
          <a:lstStyle/>
          <a:p>
            <a:pPr marL="215265" marR="796925">
              <a:lnSpc>
                <a:spcPts val="1800"/>
              </a:lnSpc>
              <a:spcBef>
                <a:spcPts val="1410"/>
              </a:spcBef>
            </a:pPr>
            <a:r>
              <a:rPr sz="1600" b="1" spc="7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KESKUSTELUUN  </a:t>
            </a:r>
            <a:r>
              <a:rPr sz="1600" b="1" spc="5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V</a:t>
            </a:r>
            <a:r>
              <a:rPr sz="1600" b="1" spc="150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ALMIS</a:t>
            </a:r>
            <a:r>
              <a:rPr sz="1600" b="1" spc="7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T</a:t>
            </a:r>
            <a:r>
              <a:rPr sz="1600" b="1" spc="8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A</a:t>
            </a:r>
            <a:r>
              <a:rPr sz="1600" b="1" spc="150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UTUMINEN</a:t>
            </a:r>
            <a:endParaRPr sz="1600" dirty="0">
              <a:latin typeface="Arial Black" panose="020B0A04020102020204" pitchFamily="34" charset="0"/>
              <a:cs typeface="Arial"/>
            </a:endParaRPr>
          </a:p>
          <a:p>
            <a:pPr marL="210185" marR="370205">
              <a:lnSpc>
                <a:spcPct val="100000"/>
              </a:lnSpc>
              <a:spcBef>
                <a:spcPts val="464"/>
              </a:spcBef>
            </a:pPr>
            <a:r>
              <a:rPr sz="1100" spc="40" dirty="0">
                <a:solidFill>
                  <a:srgbClr val="231F20"/>
                </a:solidFill>
                <a:latin typeface="Arial"/>
                <a:cs typeface="Arial"/>
              </a:rPr>
              <a:t>Mitä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aiheesta </a:t>
            </a:r>
            <a:r>
              <a:rPr sz="1100" spc="35" dirty="0">
                <a:solidFill>
                  <a:srgbClr val="231F20"/>
                </a:solidFill>
                <a:latin typeface="Arial"/>
                <a:cs typeface="Arial"/>
              </a:rPr>
              <a:t>on keskusteltu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viime</a:t>
            </a:r>
            <a:r>
              <a:rPr sz="1100" spc="-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231F20"/>
                </a:solidFill>
                <a:latin typeface="Arial"/>
                <a:cs typeface="Arial"/>
              </a:rPr>
              <a:t>aikoina? 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Keiden </a:t>
            </a:r>
            <a:r>
              <a:rPr sz="1100" spc="0" dirty="0">
                <a:solidFill>
                  <a:srgbClr val="231F20"/>
                </a:solidFill>
                <a:latin typeface="Arial"/>
                <a:cs typeface="Arial"/>
              </a:rPr>
              <a:t>ääni </a:t>
            </a:r>
            <a:r>
              <a:rPr sz="1100" spc="35" dirty="0">
                <a:solidFill>
                  <a:srgbClr val="231F20"/>
                </a:solidFill>
                <a:latin typeface="Arial"/>
                <a:cs typeface="Arial"/>
              </a:rPr>
              <a:t>kuuluu </a:t>
            </a:r>
            <a:r>
              <a:rPr sz="1100" spc="0" dirty="0">
                <a:solidFill>
                  <a:srgbClr val="231F20"/>
                </a:solidFill>
                <a:latin typeface="Arial"/>
                <a:cs typeface="Arial"/>
              </a:rPr>
              <a:t>ja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keiden</a:t>
            </a:r>
            <a:r>
              <a:rPr sz="1100" spc="-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ei?</a:t>
            </a:r>
            <a:endParaRPr sz="1100" dirty="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</a:pPr>
            <a:r>
              <a:rPr sz="1100" spc="40" dirty="0">
                <a:solidFill>
                  <a:srgbClr val="231F20"/>
                </a:solidFill>
                <a:latin typeface="Arial"/>
                <a:cs typeface="Arial"/>
              </a:rPr>
              <a:t>Mitä </a:t>
            </a:r>
            <a:r>
              <a:rPr sz="1100" spc="50" dirty="0">
                <a:solidFill>
                  <a:srgbClr val="231F20"/>
                </a:solidFill>
                <a:latin typeface="Arial"/>
                <a:cs typeface="Arial"/>
              </a:rPr>
              <a:t>mieltä </a:t>
            </a:r>
            <a:r>
              <a:rPr sz="1100" spc="30" dirty="0">
                <a:solidFill>
                  <a:srgbClr val="231F20"/>
                </a:solidFill>
                <a:latin typeface="Arial"/>
                <a:cs typeface="Arial"/>
              </a:rPr>
              <a:t>minä</a:t>
            </a:r>
            <a:r>
              <a:rPr sz="110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olen?</a:t>
            </a:r>
            <a:endParaRPr sz="1100" dirty="0">
              <a:latin typeface="Arial"/>
              <a:cs typeface="Arial"/>
            </a:endParaRPr>
          </a:p>
          <a:p>
            <a:pPr marL="210185"/>
            <a:r>
              <a:rPr sz="1100" spc="35" dirty="0">
                <a:solidFill>
                  <a:srgbClr val="231F20"/>
                </a:solidFill>
                <a:latin typeface="Arial"/>
                <a:cs typeface="Arial"/>
              </a:rPr>
              <a:t>Millaiset </a:t>
            </a:r>
            <a:r>
              <a:rPr sz="1100" spc="30" dirty="0">
                <a:solidFill>
                  <a:srgbClr val="231F20"/>
                </a:solidFill>
                <a:latin typeface="Arial"/>
                <a:cs typeface="Arial"/>
              </a:rPr>
              <a:t>ovat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hyvät</a:t>
            </a:r>
            <a:r>
              <a:rPr sz="110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pelisäännöt?</a:t>
            </a:r>
            <a:br>
              <a:rPr lang="fi-FI" sz="1100" spc="25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spc="40" dirty="0">
                <a:solidFill>
                  <a:srgbClr val="231F20"/>
                </a:solidFill>
                <a:latin typeface="Arial"/>
                <a:cs typeface="Arial"/>
              </a:rPr>
              <a:t>Miten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aloitan,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Arial"/>
                <a:cs typeface="Arial"/>
              </a:rPr>
              <a:t>miten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ohjaan,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Arial"/>
                <a:cs typeface="Arial"/>
              </a:rPr>
              <a:t>miten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Arial"/>
                <a:cs typeface="Arial"/>
              </a:rPr>
              <a:t>lopetan?</a:t>
            </a:r>
            <a:br>
              <a:rPr lang="fi-FI" sz="1100" spc="3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lang="fi-FI" sz="1100" spc="15" dirty="0">
                <a:solidFill>
                  <a:srgbClr val="231F20"/>
                </a:solidFill>
                <a:latin typeface="Arial"/>
                <a:cs typeface="Arial"/>
              </a:rPr>
              <a:t>Miten varmistetaan dialogin onnistuminen?</a:t>
            </a:r>
            <a:br>
              <a:rPr lang="fi-FI" sz="1100" spc="15" dirty="0">
                <a:solidFill>
                  <a:srgbClr val="231F20"/>
                </a:solidFill>
                <a:latin typeface="Arial"/>
                <a:cs typeface="Arial"/>
              </a:rPr>
            </a:br>
            <a:endParaRPr lang="fi-FI" sz="1100" dirty="0">
              <a:latin typeface="Arial"/>
              <a:cs typeface="Arial"/>
            </a:endParaRPr>
          </a:p>
          <a:p>
            <a:pPr marL="210185"/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74058" y="3919537"/>
            <a:ext cx="3424554" cy="5880735"/>
          </a:xfrm>
          <a:custGeom>
            <a:avLst/>
            <a:gdLst/>
            <a:ahLst/>
            <a:cxnLst/>
            <a:rect l="l" t="t" r="r" b="b"/>
            <a:pathLst>
              <a:path w="3424554" h="5880734">
                <a:moveTo>
                  <a:pt x="3423958" y="5880633"/>
                </a:moveTo>
                <a:lnTo>
                  <a:pt x="0" y="5880633"/>
                </a:lnTo>
                <a:lnTo>
                  <a:pt x="0" y="0"/>
                </a:lnTo>
                <a:lnTo>
                  <a:pt x="3423958" y="0"/>
                </a:lnTo>
                <a:lnTo>
                  <a:pt x="3423958" y="5880633"/>
                </a:lnTo>
                <a:close/>
              </a:path>
            </a:pathLst>
          </a:custGeom>
          <a:ln w="6299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75684" y="3918610"/>
            <a:ext cx="3425825" cy="2053589"/>
          </a:xfrm>
          <a:custGeom>
            <a:avLst/>
            <a:gdLst/>
            <a:ahLst/>
            <a:cxnLst/>
            <a:rect l="l" t="t" r="r" b="b"/>
            <a:pathLst>
              <a:path w="3425825" h="2053589">
                <a:moveTo>
                  <a:pt x="3425825" y="2053234"/>
                </a:moveTo>
                <a:lnTo>
                  <a:pt x="0" y="2053234"/>
                </a:lnTo>
                <a:lnTo>
                  <a:pt x="0" y="0"/>
                </a:lnTo>
                <a:lnTo>
                  <a:pt x="3425825" y="0"/>
                </a:lnTo>
                <a:lnTo>
                  <a:pt x="3425825" y="2053234"/>
                </a:lnTo>
                <a:close/>
              </a:path>
            </a:pathLst>
          </a:custGeom>
          <a:solidFill>
            <a:srgbClr val="FE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75684" y="3918610"/>
            <a:ext cx="3425825" cy="2053589"/>
          </a:xfrm>
          <a:custGeom>
            <a:avLst/>
            <a:gdLst/>
            <a:ahLst/>
            <a:cxnLst/>
            <a:rect l="l" t="t" r="r" b="b"/>
            <a:pathLst>
              <a:path w="3425825" h="2053589">
                <a:moveTo>
                  <a:pt x="3425825" y="2053234"/>
                </a:moveTo>
                <a:lnTo>
                  <a:pt x="0" y="2053234"/>
                </a:lnTo>
                <a:lnTo>
                  <a:pt x="0" y="0"/>
                </a:lnTo>
                <a:lnTo>
                  <a:pt x="3425825" y="0"/>
                </a:lnTo>
                <a:lnTo>
                  <a:pt x="3425825" y="2053234"/>
                </a:lnTo>
                <a:close/>
              </a:path>
            </a:pathLst>
          </a:custGeom>
          <a:ln w="6223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143012" y="3894205"/>
            <a:ext cx="3509044" cy="646331"/>
          </a:xfrm>
          <a:prstGeom prst="rect">
            <a:avLst/>
          </a:prstGeom>
          <a:noFill/>
        </p:spPr>
        <p:txBody>
          <a:bodyPr vert="horz" wrap="square" lIns="0" tIns="182880" rIns="0" bIns="0" rtlCol="0">
            <a:spAutoFit/>
          </a:bodyPr>
          <a:lstStyle/>
          <a:p>
            <a:pPr marL="214629" marR="1321435">
              <a:lnSpc>
                <a:spcPts val="1770"/>
              </a:lnSpc>
              <a:spcBef>
                <a:spcPts val="1440"/>
              </a:spcBef>
            </a:pPr>
            <a:r>
              <a:rPr sz="1600" b="1" spc="100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KESKUSTE</a:t>
            </a:r>
            <a:r>
              <a:rPr lang="fi-FI" sz="1600" b="1" spc="3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LUN AIKA JA PAIKKA</a:t>
            </a:r>
            <a:r>
              <a:rPr sz="1600" b="1" spc="75" dirty="0">
                <a:solidFill>
                  <a:srgbClr val="231F20"/>
                </a:solidFill>
                <a:latin typeface="Arial Black" panose="020B0A04020102020204" pitchFamily="34" charset="0"/>
                <a:cs typeface="Arial"/>
              </a:rPr>
              <a:t> </a:t>
            </a:r>
            <a:endParaRPr sz="1600" dirty="0"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31721" y="1113363"/>
            <a:ext cx="100787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spc="40" dirty="0">
                <a:solidFill>
                  <a:srgbClr val="231F20"/>
                </a:solidFill>
                <a:latin typeface="Arial"/>
                <a:cs typeface="Arial"/>
              </a:rPr>
              <a:t>Käytä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työpohjaa </a:t>
            </a:r>
            <a:r>
              <a:rPr sz="1600" spc="30" dirty="0">
                <a:solidFill>
                  <a:srgbClr val="231F20"/>
                </a:solidFill>
                <a:latin typeface="Arial"/>
                <a:cs typeface="Arial"/>
              </a:rPr>
              <a:t>apuna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keskustelun </a:t>
            </a:r>
            <a:r>
              <a:rPr sz="1600" spc="60" dirty="0">
                <a:solidFill>
                  <a:srgbClr val="231F20"/>
                </a:solidFill>
                <a:latin typeface="Arial"/>
                <a:cs typeface="Arial"/>
              </a:rPr>
              <a:t>suunnitteluun, </a:t>
            </a:r>
            <a:r>
              <a:rPr sz="1600" spc="100" dirty="0">
                <a:solidFill>
                  <a:srgbClr val="231F20"/>
                </a:solidFill>
                <a:latin typeface="Arial"/>
                <a:cs typeface="Arial"/>
              </a:rPr>
              <a:t>jotta </a:t>
            </a:r>
            <a:r>
              <a:rPr sz="1600" spc="80" dirty="0">
                <a:solidFill>
                  <a:srgbClr val="231F20"/>
                </a:solidFill>
                <a:latin typeface="Arial"/>
                <a:cs typeface="Arial"/>
              </a:rPr>
              <a:t>hahmotat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keskustelun </a:t>
            </a:r>
            <a:r>
              <a:rPr sz="1600" spc="40" dirty="0">
                <a:solidFill>
                  <a:srgbClr val="231F20"/>
                </a:solidFill>
                <a:latin typeface="Arial"/>
                <a:cs typeface="Arial"/>
              </a:rPr>
              <a:t>järjestämiseen </a:t>
            </a:r>
            <a:r>
              <a:rPr sz="1600" spc="35" dirty="0">
                <a:solidFill>
                  <a:srgbClr val="231F20"/>
                </a:solidFill>
                <a:latin typeface="Arial"/>
                <a:cs typeface="Arial"/>
              </a:rPr>
              <a:t>kuluvan  </a:t>
            </a:r>
            <a:r>
              <a:rPr sz="1600" spc="10" dirty="0">
                <a:solidFill>
                  <a:srgbClr val="231F20"/>
                </a:solidFill>
                <a:latin typeface="Arial"/>
                <a:cs typeface="Arial"/>
              </a:rPr>
              <a:t>ajan </a:t>
            </a:r>
            <a:r>
              <a:rPr sz="1600" spc="0" dirty="0">
                <a:solidFill>
                  <a:srgbClr val="231F20"/>
                </a:solidFill>
                <a:latin typeface="Arial"/>
                <a:cs typeface="Arial"/>
              </a:rPr>
              <a:t>ja </a:t>
            </a:r>
            <a:r>
              <a:rPr sz="1600" spc="35" dirty="0">
                <a:solidFill>
                  <a:srgbClr val="231F20"/>
                </a:solidFill>
                <a:latin typeface="Arial"/>
                <a:cs typeface="Arial"/>
              </a:rPr>
              <a:t>resurssit. </a:t>
            </a:r>
            <a:r>
              <a:rPr sz="1600" dirty="0">
                <a:solidFill>
                  <a:srgbClr val="231F20"/>
                </a:solidFill>
                <a:latin typeface="Arial"/>
                <a:cs typeface="Arial"/>
              </a:rPr>
              <a:t>Käy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läpi keskustelun </a:t>
            </a:r>
            <a:r>
              <a:rPr sz="1600" spc="75" dirty="0">
                <a:solidFill>
                  <a:srgbClr val="231F20"/>
                </a:solidFill>
                <a:latin typeface="Arial"/>
                <a:cs typeface="Arial"/>
              </a:rPr>
              <a:t>tavoitteet, </a:t>
            </a:r>
            <a:r>
              <a:rPr sz="1600" spc="65" dirty="0">
                <a:solidFill>
                  <a:srgbClr val="231F20"/>
                </a:solidFill>
                <a:latin typeface="Arial"/>
                <a:cs typeface="Arial"/>
              </a:rPr>
              <a:t>suunnittele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keitä </a:t>
            </a:r>
            <a:r>
              <a:rPr sz="1600" spc="65" dirty="0">
                <a:solidFill>
                  <a:srgbClr val="231F20"/>
                </a:solidFill>
                <a:latin typeface="Arial"/>
                <a:cs typeface="Arial"/>
              </a:rPr>
              <a:t>kutsutaan </a:t>
            </a:r>
            <a:r>
              <a:rPr sz="1600" spc="0" dirty="0">
                <a:solidFill>
                  <a:srgbClr val="231F20"/>
                </a:solidFill>
                <a:latin typeface="Arial"/>
                <a:cs typeface="Arial"/>
              </a:rPr>
              <a:t>ja </a:t>
            </a:r>
            <a:r>
              <a:rPr sz="1600" spc="75" dirty="0">
                <a:solidFill>
                  <a:srgbClr val="231F20"/>
                </a:solidFill>
                <a:latin typeface="Arial"/>
                <a:cs typeface="Arial"/>
              </a:rPr>
              <a:t>millä </a:t>
            </a:r>
            <a:r>
              <a:rPr sz="1600" spc="35" dirty="0">
                <a:solidFill>
                  <a:srgbClr val="231F20"/>
                </a:solidFill>
                <a:latin typeface="Arial"/>
                <a:cs typeface="Arial"/>
              </a:rPr>
              <a:t>tavalla, </a:t>
            </a:r>
            <a:r>
              <a:rPr sz="1600" spc="60" dirty="0">
                <a:solidFill>
                  <a:srgbClr val="231F20"/>
                </a:solidFill>
                <a:latin typeface="Arial"/>
                <a:cs typeface="Arial"/>
              </a:rPr>
              <a:t>määritä  </a:t>
            </a:r>
            <a:r>
              <a:rPr sz="1600" spc="40" dirty="0">
                <a:solidFill>
                  <a:srgbClr val="231F20"/>
                </a:solidFill>
                <a:latin typeface="Arial"/>
                <a:cs typeface="Arial"/>
              </a:rPr>
              <a:t>sopivat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231F20"/>
                </a:solidFill>
                <a:latin typeface="Arial"/>
                <a:cs typeface="Arial"/>
              </a:rPr>
              <a:t>tilat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231F20"/>
                </a:solidFill>
                <a:latin typeface="Arial"/>
                <a:cs typeface="Arial"/>
              </a:rPr>
              <a:t>ja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231F20"/>
                </a:solidFill>
                <a:latin typeface="Arial"/>
                <a:cs typeface="Arial"/>
              </a:rPr>
              <a:t>puitteet,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231F20"/>
                </a:solidFill>
                <a:latin typeface="Arial"/>
                <a:cs typeface="Arial"/>
              </a:rPr>
              <a:t>ja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231F20"/>
                </a:solidFill>
                <a:latin typeface="Arial"/>
                <a:cs typeface="Arial"/>
              </a:rPr>
              <a:t>valmistaudu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keskustelun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35" dirty="0">
                <a:solidFill>
                  <a:srgbClr val="231F20"/>
                </a:solidFill>
                <a:latin typeface="Arial"/>
                <a:cs typeface="Arial"/>
              </a:rPr>
              <a:t>vetäjän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231F20"/>
                </a:solidFill>
                <a:latin typeface="Arial"/>
                <a:cs typeface="Arial"/>
              </a:rPr>
              <a:t>rooliin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kokoamalla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itsellesi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40" dirty="0">
                <a:solidFill>
                  <a:srgbClr val="231F20"/>
                </a:solidFill>
                <a:latin typeface="Arial"/>
                <a:cs typeface="Arial"/>
              </a:rPr>
              <a:t>sopivat</a:t>
            </a:r>
            <a:r>
              <a:rPr sz="16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231F20"/>
                </a:solidFill>
                <a:latin typeface="Arial"/>
                <a:cs typeface="Arial"/>
              </a:rPr>
              <a:t>ohjausteot.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66650" y="2179701"/>
            <a:ext cx="3420000" cy="1606550"/>
          </a:xfrm>
          <a:custGeom>
            <a:avLst/>
            <a:gdLst/>
            <a:ahLst/>
            <a:cxnLst/>
            <a:rect l="l" t="t" r="r" b="b"/>
            <a:pathLst>
              <a:path w="4600575" h="1606550">
                <a:moveTo>
                  <a:pt x="4600511" y="0"/>
                </a:moveTo>
                <a:lnTo>
                  <a:pt x="0" y="0"/>
                </a:lnTo>
                <a:lnTo>
                  <a:pt x="0" y="1606321"/>
                </a:lnTo>
                <a:lnTo>
                  <a:pt x="4600511" y="1606321"/>
                </a:lnTo>
                <a:lnTo>
                  <a:pt x="4600511" y="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62268" y="2174494"/>
            <a:ext cx="3420000" cy="477012"/>
          </a:xfrm>
          <a:custGeom>
            <a:avLst/>
            <a:gdLst/>
            <a:ahLst/>
            <a:cxnLst/>
            <a:rect l="l" t="t" r="r" b="b"/>
            <a:pathLst>
              <a:path w="4600575" h="471805">
                <a:moveTo>
                  <a:pt x="4600435" y="0"/>
                </a:moveTo>
                <a:lnTo>
                  <a:pt x="0" y="0"/>
                </a:lnTo>
                <a:lnTo>
                  <a:pt x="0" y="471652"/>
                </a:lnTo>
                <a:lnTo>
                  <a:pt x="4600435" y="471652"/>
                </a:lnTo>
                <a:lnTo>
                  <a:pt x="4600435" y="0"/>
                </a:lnTo>
                <a:close/>
              </a:path>
            </a:pathLst>
          </a:custGeom>
          <a:solidFill>
            <a:srgbClr val="FEE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fi-FI" sz="1600" b="1" dirty="0">
                <a:latin typeface="Arial Black" panose="020B0A04020102020204" pitchFamily="34" charset="0"/>
                <a:cs typeface="Arial" panose="020B0604020202020204" pitchFamily="34" charset="0"/>
              </a:rPr>
              <a:t>KESKUSTELUN AIHE</a:t>
            </a:r>
            <a:endParaRPr sz="16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659043" y="2179701"/>
            <a:ext cx="3420000" cy="1606550"/>
          </a:xfrm>
          <a:custGeom>
            <a:avLst/>
            <a:gdLst/>
            <a:ahLst/>
            <a:cxnLst/>
            <a:rect l="l" t="t" r="r" b="b"/>
            <a:pathLst>
              <a:path w="4600575" h="1606550">
                <a:moveTo>
                  <a:pt x="4600511" y="0"/>
                </a:moveTo>
                <a:lnTo>
                  <a:pt x="0" y="0"/>
                </a:lnTo>
                <a:lnTo>
                  <a:pt x="0" y="1606321"/>
                </a:lnTo>
                <a:lnTo>
                  <a:pt x="4600511" y="1606321"/>
                </a:lnTo>
                <a:lnTo>
                  <a:pt x="4600511" y="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34668" y="2162988"/>
            <a:ext cx="3444375" cy="496899"/>
          </a:xfrm>
          <a:custGeom>
            <a:avLst/>
            <a:gdLst/>
            <a:ahLst/>
            <a:cxnLst/>
            <a:rect l="l" t="t" r="r" b="b"/>
            <a:pathLst>
              <a:path w="4600575" h="471805">
                <a:moveTo>
                  <a:pt x="4600435" y="0"/>
                </a:moveTo>
                <a:lnTo>
                  <a:pt x="0" y="0"/>
                </a:lnTo>
                <a:lnTo>
                  <a:pt x="0" y="471652"/>
                </a:lnTo>
                <a:lnTo>
                  <a:pt x="4600435" y="471652"/>
                </a:lnTo>
                <a:lnTo>
                  <a:pt x="4600435" y="0"/>
                </a:lnTo>
                <a:close/>
              </a:path>
            </a:pathLst>
          </a:custGeom>
          <a:solidFill>
            <a:srgbClr val="FE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639050" y="2171550"/>
            <a:ext cx="3420000" cy="352661"/>
          </a:xfrm>
          <a:prstGeom prst="rect">
            <a:avLst/>
          </a:prstGeom>
          <a:solidFill>
            <a:srgbClr val="FEE000"/>
          </a:solidFill>
        </p:spPr>
        <p:txBody>
          <a:bodyPr vert="horz" wrap="square" lIns="0" tIns="1054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sz="1600" b="1" dirty="0">
                <a:latin typeface="Arial Black" panose="020B0A04020102020204" pitchFamily="34" charset="0"/>
                <a:cs typeface="Arial" panose="020B0604020202020204" pitchFamily="34" charset="0"/>
              </a:rPr>
              <a:t>KESKUSTELUN TAVOITTEET</a:t>
            </a:r>
          </a:p>
        </p:txBody>
      </p:sp>
      <p:sp>
        <p:nvSpPr>
          <p:cNvPr id="28" name="object 28"/>
          <p:cNvSpPr/>
          <p:nvPr/>
        </p:nvSpPr>
        <p:spPr>
          <a:xfrm>
            <a:off x="11250345" y="2179701"/>
            <a:ext cx="3420000" cy="1606550"/>
          </a:xfrm>
          <a:custGeom>
            <a:avLst/>
            <a:gdLst/>
            <a:ahLst/>
            <a:cxnLst/>
            <a:rect l="l" t="t" r="r" b="b"/>
            <a:pathLst>
              <a:path w="4600575" h="1606550">
                <a:moveTo>
                  <a:pt x="4600511" y="0"/>
                </a:moveTo>
                <a:lnTo>
                  <a:pt x="0" y="0"/>
                </a:lnTo>
                <a:lnTo>
                  <a:pt x="0" y="1606321"/>
                </a:lnTo>
                <a:lnTo>
                  <a:pt x="4600511" y="1606321"/>
                </a:lnTo>
                <a:lnTo>
                  <a:pt x="4600511" y="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248886" y="2174494"/>
            <a:ext cx="3421460" cy="471805"/>
          </a:xfrm>
          <a:custGeom>
            <a:avLst/>
            <a:gdLst/>
            <a:ahLst/>
            <a:cxnLst/>
            <a:rect l="l" t="t" r="r" b="b"/>
            <a:pathLst>
              <a:path w="4600575" h="471805">
                <a:moveTo>
                  <a:pt x="4600435" y="0"/>
                </a:moveTo>
                <a:lnTo>
                  <a:pt x="0" y="0"/>
                </a:lnTo>
                <a:lnTo>
                  <a:pt x="0" y="471652"/>
                </a:lnTo>
                <a:lnTo>
                  <a:pt x="4600435" y="471652"/>
                </a:lnTo>
                <a:lnTo>
                  <a:pt x="4600435" y="0"/>
                </a:lnTo>
                <a:close/>
              </a:path>
            </a:pathLst>
          </a:custGeom>
          <a:solidFill>
            <a:srgbClr val="FEE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fi-FI" sz="1600" b="1" dirty="0">
                <a:latin typeface="Arial Black" panose="020B0A04020102020204" pitchFamily="34" charset="0"/>
                <a:cs typeface="Arial" panose="020B0604020202020204" pitchFamily="34" charset="0"/>
              </a:rPr>
              <a:t>KESKUSTELUN LUONNE</a:t>
            </a:r>
            <a:endParaRPr sz="16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341735" y="2933535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4">
                <a:moveTo>
                  <a:pt x="150190" y="150190"/>
                </a:moveTo>
                <a:lnTo>
                  <a:pt x="0" y="150190"/>
                </a:lnTo>
                <a:lnTo>
                  <a:pt x="0" y="0"/>
                </a:lnTo>
                <a:lnTo>
                  <a:pt x="150190" y="0"/>
                </a:lnTo>
                <a:lnTo>
                  <a:pt x="150190" y="15019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341735" y="3238525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5">
                <a:moveTo>
                  <a:pt x="150190" y="150190"/>
                </a:moveTo>
                <a:lnTo>
                  <a:pt x="0" y="150190"/>
                </a:lnTo>
                <a:lnTo>
                  <a:pt x="0" y="0"/>
                </a:lnTo>
                <a:lnTo>
                  <a:pt x="150190" y="0"/>
                </a:lnTo>
                <a:lnTo>
                  <a:pt x="150190" y="15019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1600434" y="2902419"/>
            <a:ext cx="6330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15" dirty="0">
                <a:solidFill>
                  <a:srgbClr val="231F20"/>
                </a:solidFill>
                <a:latin typeface="Arial"/>
                <a:cs typeface="Arial"/>
              </a:rPr>
              <a:t>Avoin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spc="40" dirty="0">
                <a:solidFill>
                  <a:srgbClr val="231F20"/>
                </a:solidFill>
                <a:latin typeface="Arial"/>
                <a:cs typeface="Arial"/>
              </a:rPr>
              <a:t>Julkinen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451884" y="3238525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5">
                <a:moveTo>
                  <a:pt x="150177" y="150190"/>
                </a:moveTo>
                <a:lnTo>
                  <a:pt x="0" y="150190"/>
                </a:lnTo>
                <a:lnTo>
                  <a:pt x="0" y="0"/>
                </a:lnTo>
                <a:lnTo>
                  <a:pt x="150177" y="0"/>
                </a:lnTo>
                <a:lnTo>
                  <a:pt x="150177" y="15019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440806" y="2916110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4">
                <a:moveTo>
                  <a:pt x="150177" y="150190"/>
                </a:moveTo>
                <a:lnTo>
                  <a:pt x="0" y="150190"/>
                </a:lnTo>
                <a:lnTo>
                  <a:pt x="0" y="0"/>
                </a:lnTo>
                <a:lnTo>
                  <a:pt x="150177" y="0"/>
                </a:lnTo>
                <a:lnTo>
                  <a:pt x="150177" y="15019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2734925" y="2902418"/>
            <a:ext cx="21431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778635" algn="l"/>
              </a:tabLst>
            </a:pPr>
            <a:r>
              <a:rPr sz="1200" spc="25" dirty="0">
                <a:solidFill>
                  <a:srgbClr val="231F20"/>
                </a:solidFill>
                <a:latin typeface="Arial"/>
                <a:cs typeface="Arial"/>
              </a:rPr>
              <a:t>Sulj</a:t>
            </a:r>
            <a:r>
              <a:rPr sz="1200" spc="3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200" spc="125" dirty="0">
                <a:solidFill>
                  <a:srgbClr val="231F20"/>
                </a:solidFill>
                <a:latin typeface="Arial"/>
                <a:cs typeface="Arial"/>
              </a:rPr>
              <a:t>ttu</a:t>
            </a:r>
            <a:r>
              <a:rPr lang="fi-FI" sz="1200" dirty="0">
                <a:solidFill>
                  <a:srgbClr val="231F20"/>
                </a:solidFill>
                <a:latin typeface="Arial"/>
                <a:cs typeface="Arial"/>
              </a:rPr>
              <a:t>              </a:t>
            </a:r>
            <a:r>
              <a:rPr sz="1200" spc="15" dirty="0">
                <a:solidFill>
                  <a:srgbClr val="231F20"/>
                </a:solidFill>
                <a:latin typeface="Arial"/>
                <a:cs typeface="Arial"/>
              </a:rPr>
              <a:t>Muu: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sz="1200" spc="50" dirty="0">
                <a:solidFill>
                  <a:srgbClr val="231F20"/>
                </a:solidFill>
                <a:latin typeface="Arial"/>
                <a:cs typeface="Arial"/>
              </a:rPr>
              <a:t>Luottamuksellinen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44058" y="10081116"/>
            <a:ext cx="185648" cy="172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12637" y="10081116"/>
            <a:ext cx="359410" cy="172720"/>
          </a:xfrm>
          <a:custGeom>
            <a:avLst/>
            <a:gdLst/>
            <a:ahLst/>
            <a:cxnLst/>
            <a:rect l="l" t="t" r="r" b="b"/>
            <a:pathLst>
              <a:path w="359409" h="172720">
                <a:moveTo>
                  <a:pt x="133426" y="0"/>
                </a:moveTo>
                <a:lnTo>
                  <a:pt x="36880" y="0"/>
                </a:lnTo>
                <a:lnTo>
                  <a:pt x="0" y="172580"/>
                </a:lnTo>
                <a:lnTo>
                  <a:pt x="65595" y="172580"/>
                </a:lnTo>
                <a:lnTo>
                  <a:pt x="76987" y="119570"/>
                </a:lnTo>
                <a:lnTo>
                  <a:pt x="154314" y="119570"/>
                </a:lnTo>
                <a:lnTo>
                  <a:pt x="151498" y="112179"/>
                </a:lnTo>
                <a:lnTo>
                  <a:pt x="167749" y="102736"/>
                </a:lnTo>
                <a:lnTo>
                  <a:pt x="180335" y="89711"/>
                </a:lnTo>
                <a:lnTo>
                  <a:pt x="187656" y="74942"/>
                </a:lnTo>
                <a:lnTo>
                  <a:pt x="86385" y="74942"/>
                </a:lnTo>
                <a:lnTo>
                  <a:pt x="92824" y="45605"/>
                </a:lnTo>
                <a:lnTo>
                  <a:pt x="189835" y="45605"/>
                </a:lnTo>
                <a:lnTo>
                  <a:pt x="187347" y="32243"/>
                </a:lnTo>
                <a:lnTo>
                  <a:pt x="175847" y="15224"/>
                </a:lnTo>
                <a:lnTo>
                  <a:pt x="157618" y="4029"/>
                </a:lnTo>
                <a:lnTo>
                  <a:pt x="133426" y="0"/>
                </a:lnTo>
                <a:close/>
              </a:path>
              <a:path w="359409" h="172720">
                <a:moveTo>
                  <a:pt x="154314" y="119570"/>
                </a:moveTo>
                <a:lnTo>
                  <a:pt x="93573" y="119570"/>
                </a:lnTo>
                <a:lnTo>
                  <a:pt x="104952" y="172580"/>
                </a:lnTo>
                <a:lnTo>
                  <a:pt x="224002" y="172580"/>
                </a:lnTo>
                <a:lnTo>
                  <a:pt x="233925" y="152577"/>
                </a:lnTo>
                <a:lnTo>
                  <a:pt x="166890" y="152577"/>
                </a:lnTo>
                <a:lnTo>
                  <a:pt x="154314" y="119570"/>
                </a:lnTo>
                <a:close/>
              </a:path>
              <a:path w="359409" h="172720">
                <a:moveTo>
                  <a:pt x="355860" y="151612"/>
                </a:moveTo>
                <a:lnTo>
                  <a:pt x="288861" y="151612"/>
                </a:lnTo>
                <a:lnTo>
                  <a:pt x="290347" y="172580"/>
                </a:lnTo>
                <a:lnTo>
                  <a:pt x="359168" y="172580"/>
                </a:lnTo>
                <a:lnTo>
                  <a:pt x="355860" y="151612"/>
                </a:lnTo>
                <a:close/>
              </a:path>
              <a:path w="359409" h="172720">
                <a:moveTo>
                  <a:pt x="331939" y="0"/>
                </a:moveTo>
                <a:lnTo>
                  <a:pt x="256184" y="0"/>
                </a:lnTo>
                <a:lnTo>
                  <a:pt x="166890" y="152577"/>
                </a:lnTo>
                <a:lnTo>
                  <a:pt x="233925" y="152577"/>
                </a:lnTo>
                <a:lnTo>
                  <a:pt x="234403" y="151612"/>
                </a:lnTo>
                <a:lnTo>
                  <a:pt x="355860" y="151612"/>
                </a:lnTo>
                <a:lnTo>
                  <a:pt x="348859" y="107238"/>
                </a:lnTo>
                <a:lnTo>
                  <a:pt x="256438" y="107238"/>
                </a:lnTo>
                <a:lnTo>
                  <a:pt x="282422" y="54724"/>
                </a:lnTo>
                <a:lnTo>
                  <a:pt x="340574" y="54724"/>
                </a:lnTo>
                <a:lnTo>
                  <a:pt x="331939" y="0"/>
                </a:lnTo>
                <a:close/>
              </a:path>
              <a:path w="359409" h="172720">
                <a:moveTo>
                  <a:pt x="340574" y="54724"/>
                </a:moveTo>
                <a:lnTo>
                  <a:pt x="282422" y="54724"/>
                </a:lnTo>
                <a:lnTo>
                  <a:pt x="285889" y="107238"/>
                </a:lnTo>
                <a:lnTo>
                  <a:pt x="348859" y="107238"/>
                </a:lnTo>
                <a:lnTo>
                  <a:pt x="340574" y="54724"/>
                </a:lnTo>
                <a:close/>
              </a:path>
              <a:path w="359409" h="172720">
                <a:moveTo>
                  <a:pt x="189835" y="45605"/>
                </a:moveTo>
                <a:lnTo>
                  <a:pt x="123278" y="45605"/>
                </a:lnTo>
                <a:lnTo>
                  <a:pt x="128231" y="50292"/>
                </a:lnTo>
                <a:lnTo>
                  <a:pt x="128231" y="57696"/>
                </a:lnTo>
                <a:lnTo>
                  <a:pt x="126687" y="64961"/>
                </a:lnTo>
                <a:lnTo>
                  <a:pt x="122378" y="70381"/>
                </a:lnTo>
                <a:lnTo>
                  <a:pt x="115796" y="73771"/>
                </a:lnTo>
                <a:lnTo>
                  <a:pt x="107429" y="74942"/>
                </a:lnTo>
                <a:lnTo>
                  <a:pt x="187656" y="74942"/>
                </a:lnTo>
                <a:lnTo>
                  <a:pt x="188465" y="73311"/>
                </a:lnTo>
                <a:lnTo>
                  <a:pt x="191350" y="53746"/>
                </a:lnTo>
                <a:lnTo>
                  <a:pt x="189835" y="456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54948" y="10033920"/>
            <a:ext cx="61594" cy="37465"/>
          </a:xfrm>
          <a:custGeom>
            <a:avLst/>
            <a:gdLst/>
            <a:ahLst/>
            <a:cxnLst/>
            <a:rect l="l" t="t" r="r" b="b"/>
            <a:pathLst>
              <a:path w="61595" h="37465">
                <a:moveTo>
                  <a:pt x="61137" y="0"/>
                </a:moveTo>
                <a:lnTo>
                  <a:pt x="9156" y="0"/>
                </a:lnTo>
                <a:lnTo>
                  <a:pt x="0" y="37045"/>
                </a:lnTo>
                <a:lnTo>
                  <a:pt x="51981" y="37045"/>
                </a:lnTo>
                <a:lnTo>
                  <a:pt x="6113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51953" y="1013318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650"/>
                </a:lnTo>
              </a:path>
            </a:pathLst>
          </a:custGeom>
          <a:ln w="631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420368" y="10131911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0995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373594" y="10105876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>
                <a:moveTo>
                  <a:pt x="0" y="0"/>
                </a:moveTo>
                <a:lnTo>
                  <a:pt x="156730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06113" y="10081116"/>
            <a:ext cx="204470" cy="172720"/>
          </a:xfrm>
          <a:custGeom>
            <a:avLst/>
            <a:gdLst/>
            <a:ahLst/>
            <a:cxnLst/>
            <a:rect l="l" t="t" r="r" b="b"/>
            <a:pathLst>
              <a:path w="204470" h="172720">
                <a:moveTo>
                  <a:pt x="139865" y="0"/>
                </a:moveTo>
                <a:lnTo>
                  <a:pt x="64122" y="0"/>
                </a:lnTo>
                <a:lnTo>
                  <a:pt x="0" y="172580"/>
                </a:lnTo>
                <a:lnTo>
                  <a:pt x="68821" y="172580"/>
                </a:lnTo>
                <a:lnTo>
                  <a:pt x="74752" y="151612"/>
                </a:lnTo>
                <a:lnTo>
                  <a:pt x="196185" y="151612"/>
                </a:lnTo>
                <a:lnTo>
                  <a:pt x="179701" y="107238"/>
                </a:lnTo>
                <a:lnTo>
                  <a:pt x="87134" y="107238"/>
                </a:lnTo>
                <a:lnTo>
                  <a:pt x="101993" y="54229"/>
                </a:lnTo>
                <a:lnTo>
                  <a:pt x="160009" y="54229"/>
                </a:lnTo>
                <a:lnTo>
                  <a:pt x="139865" y="0"/>
                </a:lnTo>
                <a:close/>
              </a:path>
              <a:path w="204470" h="172720">
                <a:moveTo>
                  <a:pt x="196185" y="151612"/>
                </a:moveTo>
                <a:lnTo>
                  <a:pt x="129209" y="151612"/>
                </a:lnTo>
                <a:lnTo>
                  <a:pt x="135153" y="172580"/>
                </a:lnTo>
                <a:lnTo>
                  <a:pt x="203974" y="172580"/>
                </a:lnTo>
                <a:lnTo>
                  <a:pt x="196185" y="151612"/>
                </a:lnTo>
                <a:close/>
              </a:path>
              <a:path w="204470" h="172720">
                <a:moveTo>
                  <a:pt x="160009" y="54229"/>
                </a:moveTo>
                <a:lnTo>
                  <a:pt x="101993" y="54229"/>
                </a:lnTo>
                <a:lnTo>
                  <a:pt x="116839" y="107238"/>
                </a:lnTo>
                <a:lnTo>
                  <a:pt x="179701" y="107238"/>
                </a:lnTo>
                <a:lnTo>
                  <a:pt x="160009" y="5422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709341" y="10081110"/>
            <a:ext cx="170815" cy="175260"/>
          </a:xfrm>
          <a:custGeom>
            <a:avLst/>
            <a:gdLst/>
            <a:ahLst/>
            <a:cxnLst/>
            <a:rect l="l" t="t" r="r" b="b"/>
            <a:pathLst>
              <a:path w="170815" h="175259">
                <a:moveTo>
                  <a:pt x="65849" y="0"/>
                </a:moveTo>
                <a:lnTo>
                  <a:pt x="0" y="0"/>
                </a:lnTo>
                <a:lnTo>
                  <a:pt x="0" y="102323"/>
                </a:lnTo>
                <a:lnTo>
                  <a:pt x="6311" y="130847"/>
                </a:lnTo>
                <a:lnTo>
                  <a:pt x="23949" y="153938"/>
                </a:lnTo>
                <a:lnTo>
                  <a:pt x="50963" y="169401"/>
                </a:lnTo>
                <a:lnTo>
                  <a:pt x="85407" y="175044"/>
                </a:lnTo>
                <a:lnTo>
                  <a:pt x="119846" y="169401"/>
                </a:lnTo>
                <a:lnTo>
                  <a:pt x="146861" y="153938"/>
                </a:lnTo>
                <a:lnTo>
                  <a:pt x="164501" y="130847"/>
                </a:lnTo>
                <a:lnTo>
                  <a:pt x="166721" y="120815"/>
                </a:lnTo>
                <a:lnTo>
                  <a:pt x="85407" y="120815"/>
                </a:lnTo>
                <a:lnTo>
                  <a:pt x="77545" y="119277"/>
                </a:lnTo>
                <a:lnTo>
                  <a:pt x="71356" y="114987"/>
                </a:lnTo>
                <a:lnTo>
                  <a:pt x="67303" y="108433"/>
                </a:lnTo>
                <a:lnTo>
                  <a:pt x="65849" y="100101"/>
                </a:lnTo>
                <a:lnTo>
                  <a:pt x="65849" y="0"/>
                </a:lnTo>
                <a:close/>
              </a:path>
              <a:path w="170815" h="175259">
                <a:moveTo>
                  <a:pt x="170814" y="0"/>
                </a:moveTo>
                <a:lnTo>
                  <a:pt x="104965" y="0"/>
                </a:lnTo>
                <a:lnTo>
                  <a:pt x="104965" y="100101"/>
                </a:lnTo>
                <a:lnTo>
                  <a:pt x="103509" y="108433"/>
                </a:lnTo>
                <a:lnTo>
                  <a:pt x="99453" y="114987"/>
                </a:lnTo>
                <a:lnTo>
                  <a:pt x="93264" y="119277"/>
                </a:lnTo>
                <a:lnTo>
                  <a:pt x="85407" y="120815"/>
                </a:lnTo>
                <a:lnTo>
                  <a:pt x="166721" y="120815"/>
                </a:lnTo>
                <a:lnTo>
                  <a:pt x="170814" y="102323"/>
                </a:lnTo>
                <a:lnTo>
                  <a:pt x="1708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906124" y="10070071"/>
            <a:ext cx="369817" cy="192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315737" y="10033920"/>
            <a:ext cx="61594" cy="37465"/>
          </a:xfrm>
          <a:custGeom>
            <a:avLst/>
            <a:gdLst/>
            <a:ahLst/>
            <a:cxnLst/>
            <a:rect l="l" t="t" r="r" b="b"/>
            <a:pathLst>
              <a:path w="61595" h="37465">
                <a:moveTo>
                  <a:pt x="61137" y="0"/>
                </a:moveTo>
                <a:lnTo>
                  <a:pt x="9156" y="0"/>
                </a:lnTo>
                <a:lnTo>
                  <a:pt x="0" y="37045"/>
                </a:lnTo>
                <a:lnTo>
                  <a:pt x="51981" y="37045"/>
                </a:lnTo>
                <a:lnTo>
                  <a:pt x="6113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5"/>
          <p:cNvSpPr/>
          <p:nvPr/>
        </p:nvSpPr>
        <p:spPr>
          <a:xfrm>
            <a:off x="13618176" y="2933535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5">
                <a:moveTo>
                  <a:pt x="150177" y="150190"/>
                </a:moveTo>
                <a:lnTo>
                  <a:pt x="0" y="150190"/>
                </a:lnTo>
                <a:lnTo>
                  <a:pt x="0" y="0"/>
                </a:lnTo>
                <a:lnTo>
                  <a:pt x="150177" y="0"/>
                </a:lnTo>
                <a:lnTo>
                  <a:pt x="150177" y="15019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20"/>
          <p:cNvSpPr/>
          <p:nvPr/>
        </p:nvSpPr>
        <p:spPr>
          <a:xfrm>
            <a:off x="489868" y="2188083"/>
            <a:ext cx="3420000" cy="1606550"/>
          </a:xfrm>
          <a:custGeom>
            <a:avLst/>
            <a:gdLst/>
            <a:ahLst/>
            <a:cxnLst/>
            <a:rect l="l" t="t" r="r" b="b"/>
            <a:pathLst>
              <a:path w="4600575" h="1606550">
                <a:moveTo>
                  <a:pt x="4600511" y="0"/>
                </a:moveTo>
                <a:lnTo>
                  <a:pt x="0" y="0"/>
                </a:lnTo>
                <a:lnTo>
                  <a:pt x="0" y="1606321"/>
                </a:lnTo>
                <a:lnTo>
                  <a:pt x="4600511" y="1606321"/>
                </a:lnTo>
                <a:lnTo>
                  <a:pt x="4600511" y="0"/>
                </a:lnTo>
                <a:close/>
              </a:path>
            </a:pathLst>
          </a:custGeom>
          <a:ln w="635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1"/>
          <p:cNvSpPr/>
          <p:nvPr/>
        </p:nvSpPr>
        <p:spPr>
          <a:xfrm>
            <a:off x="476250" y="2182876"/>
            <a:ext cx="3420000" cy="477012"/>
          </a:xfrm>
          <a:custGeom>
            <a:avLst/>
            <a:gdLst/>
            <a:ahLst/>
            <a:cxnLst/>
            <a:rect l="l" t="t" r="r" b="b"/>
            <a:pathLst>
              <a:path w="4600575" h="471805">
                <a:moveTo>
                  <a:pt x="4600435" y="0"/>
                </a:moveTo>
                <a:lnTo>
                  <a:pt x="0" y="0"/>
                </a:lnTo>
                <a:lnTo>
                  <a:pt x="0" y="471652"/>
                </a:lnTo>
                <a:lnTo>
                  <a:pt x="4600435" y="471652"/>
                </a:lnTo>
                <a:lnTo>
                  <a:pt x="4600435" y="0"/>
                </a:lnTo>
                <a:close/>
              </a:path>
            </a:pathLst>
          </a:custGeom>
          <a:solidFill>
            <a:srgbClr val="FEE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fi-FI" sz="1600" b="1" dirty="0">
                <a:latin typeface="Arial Black" panose="020B0A04020102020204" pitchFamily="34" charset="0"/>
                <a:cs typeface="Arial" panose="020B0604020202020204" pitchFamily="34" charset="0"/>
              </a:rPr>
              <a:t>KESKUSTELUN TARKOITUS</a:t>
            </a:r>
            <a:endParaRPr sz="16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1D574CC3-DEBD-4DFF-BD7C-21FBFB11914F}"/>
              </a:ext>
            </a:extLst>
          </p:cNvPr>
          <p:cNvSpPr txBox="1"/>
          <p:nvPr/>
        </p:nvSpPr>
        <p:spPr>
          <a:xfrm>
            <a:off x="4253756" y="4559590"/>
            <a:ext cx="31182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Milloin ja missä keskustelu toteutetaan?</a:t>
            </a:r>
            <a:b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Mitkä voisivat olla sopivat tilat? </a:t>
            </a:r>
          </a:p>
          <a:p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Mitä tila symboloi?</a:t>
            </a:r>
            <a:b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Kuinka suurta osallistujajoukkoa tavoitellaan? </a:t>
            </a:r>
            <a:b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Onko ringille tilaa?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b244f7c-65aa-48fb-9d13-422c763cce83" ContentTypeId="0x01010009B064D253C0234B96565FEBDE0EB1AE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ite xmlns="59df146f-7ddd-4b8c-ad0a-b36f0bde1af8" xsi:nil="true"/>
    <Voimassaolo_x0020_päättyy xmlns="59df146f-7ddd-4b8c-ad0a-b36f0bde1af8" xsi:nil="true"/>
    <datehidden xmlns="59df146f-7ddd-4b8c-ad0a-b36f0bde1af8">2018-02-06T09:44:31+00:00</datehidden>
    <Turvaluokka xmlns="59df146f-7ddd-4b8c-ad0a-b36f0bde1af8">Sisäinen</Turvaluokka>
    <Hyväksymisaika xmlns="59df146f-7ddd-4b8c-ad0a-b36f0bde1af8" xsi:nil="true"/>
    <Toimintalohko xmlns="b3482ef4-95fb-428f-9b80-8291477d056d" xsi:nil="true"/>
    <Arkistointitila xmlns="59df146f-7ddd-4b8c-ad0a-b36f0bde1af8" xsi:nil="true"/>
    <Luonne xmlns="59df146f-7ddd-4b8c-ad0a-b36f0bde1af8">Normaali</Luonne>
    <documenttypehidden xmlns="59df146f-7ddd-4b8c-ad0a-b36f0bde1af8" xsi:nil="true"/>
    <Muun_x0020_tallennemuodon_x0020_sijoituspaikka xmlns="59df146f-7ddd-4b8c-ad0a-b36f0bde1af8" xsi:nil="true"/>
    <securityclasshidden xmlns="59df146f-7ddd-4b8c-ad0a-b36f0bde1af8" xsi:nil="true"/>
    <appendixhidden xmlns="59df146f-7ddd-4b8c-ad0a-b36f0bde1af8" xsi:nil="true"/>
    <Yksikkö xmlns="59df146f-7ddd-4b8c-ad0a-b36f0bde1af8" xsi:nil="true"/>
    <Asiakirjan_x0020_kieli xmlns="59df146f-7ddd-4b8c-ad0a-b36f0bde1af8">suomi</Asiakirjan_x0020_kieli>
    <Paperisen_x0020_asiakirjan_x0020_sijoituspaikka xmlns="59df146f-7ddd-4b8c-ad0a-b36f0bde1af8" xsi:nil="true"/>
    <Täydenne xmlns="59df146f-7ddd-4b8c-ad0a-b36f0bde1af8" xsi:nil="true"/>
    <Numero xmlns="59df146f-7ddd-4b8c-ad0a-b36f0bde1af8" xsi:nil="true"/>
    <Pääasiakirja xmlns="59df146f-7ddd-4b8c-ad0a-b36f0bde1af8">
      <Url xsi:nil="true"/>
      <Description xsi:nil="true"/>
    </Pääasiakirja>
    <naturehidden xmlns="59df146f-7ddd-4b8c-ad0a-b36f0bde1af8" xsi:nil="true"/>
    <Asiakirjatyyppi xmlns="59df146f-7ddd-4b8c-ad0a-b36f0bde1af8" xsi:nil="true"/>
    <Hyväksyjä xmlns="59df146f-7ddd-4b8c-ad0a-b36f0bde1af8" xsi:nil="true"/>
    <Päivämäärä xmlns="59df146f-7ddd-4b8c-ad0a-b36f0bde1af8" xsi:nil="true"/>
    <Asiatunnus xmlns="59df146f-7ddd-4b8c-ad0a-b36f0bde1af8" xsi:nil="true"/>
    <organizationhidden xmlns="59df146f-7ddd-4b8c-ad0a-b36f0bde1af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Yleisasiakirja" ma:contentTypeID="0x01010009B064D253C0234B96565FEBDE0EB1AE0100938EA615C964A14580D76982238F888B" ma:contentTypeVersion="14" ma:contentTypeDescription="" ma:contentTypeScope="" ma:versionID="48bdf207e7601ea0f652ff19506756eb">
  <xsd:schema xmlns:xsd="http://www.w3.org/2001/XMLSchema" xmlns:xs="http://www.w3.org/2001/XMLSchema" xmlns:p="http://schemas.microsoft.com/office/2006/metadata/properties" xmlns:ns3="59df146f-7ddd-4b8c-ad0a-b36f0bde1af8" xmlns:ns4="b3482ef4-95fb-428f-9b80-8291477d056d" targetNamespace="http://schemas.microsoft.com/office/2006/metadata/properties" ma:root="true" ma:fieldsID="a39bf4f5247a13a0d630334272c3e4d1" ns3:_="" ns4:_="">
    <xsd:import namespace="59df146f-7ddd-4b8c-ad0a-b36f0bde1af8"/>
    <xsd:import namespace="b3482ef4-95fb-428f-9b80-8291477d056d"/>
    <xsd:element name="properties">
      <xsd:complexType>
        <xsd:sequence>
          <xsd:element name="documentManagement">
            <xsd:complexType>
              <xsd:all>
                <xsd:element ref="ns3:Yksikkö" minOccurs="0"/>
                <xsd:element ref="ns3:Päivämäärä" minOccurs="0"/>
                <xsd:element ref="ns3:Turvaluokka" minOccurs="0"/>
                <xsd:element ref="ns3:Asiakirjan_x0020_kieli" minOccurs="0"/>
                <xsd:element ref="ns3:Asiakirjatyyppi" minOccurs="0"/>
                <xsd:element ref="ns3:Täydenne" minOccurs="0"/>
                <xsd:element ref="ns3:Hyväksyjä" minOccurs="0"/>
                <xsd:element ref="ns3:Hyväksymisaika" minOccurs="0"/>
                <xsd:element ref="ns3:Asiatunnus" minOccurs="0"/>
                <xsd:element ref="ns3:Arkistointitila" minOccurs="0"/>
                <xsd:element ref="ns3:Luonne" minOccurs="0"/>
                <xsd:element ref="ns3:Liite" minOccurs="0"/>
                <xsd:element ref="ns3:Numero" minOccurs="0"/>
                <xsd:element ref="ns3:Pääasiakirja" minOccurs="0"/>
                <xsd:element ref="ns3:Paperisen_x0020_asiakirjan_x0020_sijoituspaikka" minOccurs="0"/>
                <xsd:element ref="ns3:Muun_x0020_tallennemuodon_x0020_sijoituspaikka" minOccurs="0"/>
                <xsd:element ref="ns3:Voimassaolo_x0020_päättyy" minOccurs="0"/>
                <xsd:element ref="ns3:appendixhidden" minOccurs="0"/>
                <xsd:element ref="ns3:datehidden" minOccurs="0"/>
                <xsd:element ref="ns3:documenttypehidden" minOccurs="0"/>
                <xsd:element ref="ns3:naturehidden" minOccurs="0"/>
                <xsd:element ref="ns3:organizationhidden" minOccurs="0"/>
                <xsd:element ref="ns3:securityclasshidden" minOccurs="0"/>
                <xsd:element ref="ns4:Toimintalohk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f146f-7ddd-4b8c-ad0a-b36f0bde1af8" elementFormDefault="qualified">
    <xsd:import namespace="http://schemas.microsoft.com/office/2006/documentManagement/types"/>
    <xsd:import namespace="http://schemas.microsoft.com/office/infopath/2007/PartnerControls"/>
    <xsd:element name="Yksikkö" ma:index="3" nillable="true" ma:displayName="Yksikkö" ma:internalName="Yksikk_x00f6_">
      <xsd:simpleType>
        <xsd:restriction base="dms:Text">
          <xsd:maxLength value="255"/>
        </xsd:restriction>
      </xsd:simpleType>
    </xsd:element>
    <xsd:element name="Päivämäärä" ma:index="4" nillable="true" ma:displayName="Päivämäärä" ma:format="DateOnly" ma:internalName="P_x00e4_iv_x00e4_m_x00e4__x00e4_r_x00e4_">
      <xsd:simpleType>
        <xsd:restriction base="dms:DateTime"/>
      </xsd:simpleType>
    </xsd:element>
    <xsd:element name="Turvaluokka" ma:index="5" nillable="true" ma:displayName="Turvaluokka" ma:default="Sisäinen" ma:format="Dropdown" ma:internalName="Turvaluokka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Asiakirjan_x0020_kieli" ma:index="6" nillable="true" ma:displayName="Asiakirjan kieli" ma:default="suomi" ma:format="Dropdown" ma:internalName="Asiakirjan_x0020_kieli">
      <xsd:simpleType>
        <xsd:restriction base="dms:Choice">
          <xsd:enumeration value="suomi"/>
          <xsd:enumeration value="englanti"/>
          <xsd:enumeration value="ruotsi"/>
          <xsd:enumeration value="venäjä"/>
          <xsd:enumeration value="muu"/>
        </xsd:restriction>
      </xsd:simpleType>
    </xsd:element>
    <xsd:element name="Asiakirjatyyppi" ma:index="7" nillable="true" ma:displayName="Asiakirjatyyppi" ma:format="Dropdown" ma:internalName="Asiakirjatyyppi">
      <xsd:simpleType>
        <xsd:union memberTypes="dms:Text">
          <xsd:simpleType>
            <xsd:restriction base="dms:Choice">
              <xsd:enumeration value="Esite"/>
              <xsd:enumeration value="Esitelmä"/>
              <xsd:enumeration value="Kiertosaate"/>
              <xsd:enumeration value="Kirje"/>
              <xsd:enumeration value="Liite"/>
              <xsd:enumeration value="Luettelo"/>
              <xsd:enumeration value="Muistio"/>
              <xsd:enumeration value="Ohje"/>
              <xsd:enumeration value="Pöytäkirja"/>
              <xsd:enumeration value="Raportti"/>
              <xsd:enumeration value="Sopimus"/>
              <xsd:enumeration value="Suunnitelma"/>
              <xsd:enumeration value="Tiedote"/>
              <xsd:enumeration value="Valtakirja"/>
            </xsd:restriction>
          </xsd:simpleType>
        </xsd:union>
      </xsd:simpleType>
    </xsd:element>
    <xsd:element name="Täydenne" ma:index="8" nillable="true" ma:displayName="Täydenne" ma:internalName="T_x00e4_ydenne">
      <xsd:simpleType>
        <xsd:restriction base="dms:Text">
          <xsd:maxLength value="255"/>
        </xsd:restriction>
      </xsd:simpleType>
    </xsd:element>
    <xsd:element name="Hyväksyjä" ma:index="9" nillable="true" ma:displayName="Hyväksyjä" ma:internalName="Hyv_x00e4_ksyj_x00e4_">
      <xsd:simpleType>
        <xsd:restriction base="dms:Text"/>
      </xsd:simpleType>
    </xsd:element>
    <xsd:element name="Hyväksymisaika" ma:index="10" nillable="true" ma:displayName="Hyväksymisaika" ma:format="DateOnly" ma:internalName="Hyv_x00e4_ksymisaika">
      <xsd:simpleType>
        <xsd:restriction base="dms:DateTime"/>
      </xsd:simpleType>
    </xsd:element>
    <xsd:element name="Asiatunnus" ma:index="11" nillable="true" ma:displayName="Asiatunnus" ma:internalName="Asiatunnus">
      <xsd:simpleType>
        <xsd:restriction base="dms:Text">
          <xsd:maxLength value="255"/>
        </xsd:restriction>
      </xsd:simpleType>
    </xsd:element>
    <xsd:element name="Arkistointitila" ma:index="12" nillable="true" ma:displayName="Arkistointitila" ma:format="Dropdown" ma:internalName="Arkistointitila">
      <xsd:simpleType>
        <xsd:restriction base="dms:Choice">
          <xsd:enumeration value="Luonnos"/>
          <xsd:enumeration value="Ei arkistoida"/>
          <xsd:enumeration value="Sisältöhaku"/>
          <xsd:enumeration value="Esittelyvalmis"/>
          <xsd:enumeration value="Arkistointivalmis"/>
        </xsd:restriction>
      </xsd:simpleType>
    </xsd:element>
    <xsd:element name="Luonne" ma:index="13" nillable="true" ma:displayName="Luonne" ma:default="Normaali" ma:format="Dropdown" ma:internalName="Luonne">
      <xsd:simpleType>
        <xsd:restriction base="dms:Choice">
          <xsd:enumeration value="Normaali"/>
          <xsd:enumeration value="Kiireellinen"/>
        </xsd:restriction>
      </xsd:simpleType>
    </xsd:element>
    <xsd:element name="Liite" ma:index="15" nillable="true" ma:displayName="Liite" ma:internalName="Liite">
      <xsd:simpleType>
        <xsd:restriction base="dms:Text">
          <xsd:maxLength value="255"/>
        </xsd:restriction>
      </xsd:simpleType>
    </xsd:element>
    <xsd:element name="Numero" ma:index="16" nillable="true" ma:displayName="Numero" ma:internalName="Numero">
      <xsd:simpleType>
        <xsd:restriction base="dms:Text">
          <xsd:maxLength value="255"/>
        </xsd:restriction>
      </xsd:simpleType>
    </xsd:element>
    <xsd:element name="Pääasiakirja" ma:index="17" nillable="true" ma:displayName="Pääasiakirja" ma:format="Hyperlink" ma:internalName="P_x00e4__x00e4_asiakirja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aperisen_x0020_asiakirjan_x0020_sijoituspaikka" ma:index="18" nillable="true" ma:displayName="Paperisen asiakirjan sijoituspaikka" ma:format="Dropdown" ma:internalName="Paperisen_x0020_asiakirjan_x0020_sijoituspaikka">
      <xsd:simpleType>
        <xsd:union memberTypes="dms:Text">
          <xsd:simpleType>
            <xsd:restriction base="dms:Choice">
              <xsd:enumeration value="Toimitettu arkistonhoitajalle"/>
            </xsd:restriction>
          </xsd:simpleType>
        </xsd:union>
      </xsd:simpleType>
    </xsd:element>
    <xsd:element name="Muun_x0020_tallennemuodon_x0020_sijoituspaikka" ma:index="19" nillable="true" ma:displayName="Muun tallennemuodon sijoituspaikka" ma:format="Dropdown" ma:internalName="Muun_x0020_tallennemuodon_x0020_sijoituspaikka">
      <xsd:simpleType>
        <xsd:union memberTypes="dms:Text">
          <xsd:simpleType>
            <xsd:restriction base="dms:Choice">
              <xsd:enumeration value="Toimitettu arkistonhoitajalle"/>
            </xsd:restriction>
          </xsd:simpleType>
        </xsd:union>
      </xsd:simpleType>
    </xsd:element>
    <xsd:element name="Voimassaolo_x0020_päättyy" ma:index="20" nillable="true" ma:displayName="Voimassaolo päättyy" ma:format="DateTime" ma:internalName="Voimassaolo_x0020_p_x00e4__x00e4_ttyy">
      <xsd:simpleType>
        <xsd:restriction base="dms:DateTime"/>
      </xsd:simpleType>
    </xsd:element>
    <xsd:element name="appendixhidden" ma:index="21" nillable="true" ma:displayName="appendixhidden" ma:internalName="appendixhidden">
      <xsd:simpleType>
        <xsd:restriction base="dms:Text"/>
      </xsd:simpleType>
    </xsd:element>
    <xsd:element name="datehidden" ma:index="22" nillable="true" ma:displayName="datehidden" ma:default="[today]" ma:format="DateOnly" ma:internalName="datehidden">
      <xsd:simpleType>
        <xsd:restriction base="dms:DateTime"/>
      </xsd:simpleType>
    </xsd:element>
    <xsd:element name="documenttypehidden" ma:index="23" nillable="true" ma:displayName="documenttypehidden" ma:internalName="documenttypehidden">
      <xsd:simpleType>
        <xsd:restriction base="dms:Text"/>
      </xsd:simpleType>
    </xsd:element>
    <xsd:element name="naturehidden" ma:index="24" nillable="true" ma:displayName="naturehidden" ma:internalName="naturehidden">
      <xsd:simpleType>
        <xsd:restriction base="dms:Text"/>
      </xsd:simpleType>
    </xsd:element>
    <xsd:element name="organizationhidden" ma:index="25" nillable="true" ma:displayName="organizationhidden" ma:internalName="organizationhidden">
      <xsd:simpleType>
        <xsd:restriction base="dms:Text"/>
      </xsd:simpleType>
    </xsd:element>
    <xsd:element name="securityclasshidden" ma:index="26" nillable="true" ma:displayName="securityclasshidden" ma:internalName="securityclasshidde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82ef4-95fb-428f-9b80-8291477d056d" elementFormDefault="qualified">
    <xsd:import namespace="http://schemas.microsoft.com/office/2006/documentManagement/types"/>
    <xsd:import namespace="http://schemas.microsoft.com/office/infopath/2007/PartnerControls"/>
    <xsd:element name="Toimintalohko" ma:index="27" nillable="true" ma:displayName="Kustannuspaikka" ma:internalName="Toimintalohk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Tekijä"/>
        <xsd:element ref="dcterms:created" minOccurs="0" maxOccurs="1"/>
        <xsd:element ref="dc:identifier" minOccurs="0" maxOccurs="1"/>
        <xsd:element name="contentType" minOccurs="0" maxOccurs="1" type="xsd:string" ma:index="29" ma:displayName="Sisältölaji"/>
        <xsd:element ref="dc:title" minOccurs="0" maxOccurs="1" ma:index="1" ma:displayName="Otsikko"/>
        <xsd:element ref="dc:subject" minOccurs="0" maxOccurs="1" ma:index="14" ma:displayName="Aihe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ntns:customXsn xmlns:ntns="http://schemas.microsoft.com/office/2006/metadata/customXsn">
  <ntns:xsnLocation>https://sitra2fi.sharepoint.com/sites/contentTypeHub/_cts/Yleisasiakirja/940aed073ecb5c5ccustomXsn.xsn</ntns:xsnLocation>
  <ntns:cached>False</ntns:cached>
  <ntns:openByDefault>False</ntns:openByDefault>
  <ntns:xsnScope>https://sitra2fi.sharepoint.com/sites/contentTypeHub</ntns:xsnScope>
</ntns:customXsn>
</file>

<file path=customXml/itemProps1.xml><?xml version="1.0" encoding="utf-8"?>
<ds:datastoreItem xmlns:ds="http://schemas.openxmlformats.org/officeDocument/2006/customXml" ds:itemID="{8323A87C-3C54-4FD1-AF6C-7FC0293BE5E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E4B4B9B-ABD8-4D52-B928-E038BCE61C2E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59df146f-7ddd-4b8c-ad0a-b36f0bde1af8"/>
    <ds:schemaRef ds:uri="http://purl.org/dc/dcmitype/"/>
    <ds:schemaRef ds:uri="http://schemas.microsoft.com/office/infopath/2007/PartnerControls"/>
    <ds:schemaRef ds:uri="http://purl.org/dc/terms/"/>
    <ds:schemaRef ds:uri="b3482ef4-95fb-428f-9b80-8291477d056d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0938BC4-459E-4523-A1FD-20362BF9E8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df146f-7ddd-4b8c-ad0a-b36f0bde1af8"/>
    <ds:schemaRef ds:uri="b3482ef4-95fb-428f-9b80-8291477d05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3D08AC4-CF47-4E0A-944A-1E41B4191353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119</Words>
  <Application>Microsoft Office PowerPoint</Application>
  <PresentationFormat>Mukautettu</PresentationFormat>
  <Paragraphs>27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TYÖPOHJA KESKUSTELUN SUUNNITTELUUN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keskustelu_työpohja</dc:title>
  <dc:creator>Laaksolahti Hannele</dc:creator>
  <cp:lastModifiedBy>Tatu Leinonen</cp:lastModifiedBy>
  <cp:revision>14</cp:revision>
  <dcterms:created xsi:type="dcterms:W3CDTF">2017-12-19T11:27:56Z</dcterms:created>
  <dcterms:modified xsi:type="dcterms:W3CDTF">2018-02-19T14:03:46Z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2017-12-18T00:00:00Z</vt:filetime>
  </property>
  <property fmtid="{D5CDD505-2E9C-101B-9397-08002B2CF9AE}" pid="3" name="Creator">
    <vt:lpwstr>Adobe Illustrator CC 22.0 (Macintosh)</vt:lpwstr>
  </property>
  <property fmtid="{D5CDD505-2E9C-101B-9397-08002B2CF9AE}" pid="4" name="LastSaved">
    <vt:filetime>2017-12-19T00:00:00Z</vt:filetime>
  </property>
  <property fmtid="{D5CDD505-2E9C-101B-9397-08002B2CF9AE}" pid="5" name="ContentTypeId">
    <vt:lpwstr>0x01010009B064D253C0234B96565FEBDE0EB1AE0100938EA615C964A14580D76982238F888B</vt:lpwstr>
  </property>
</Properties>
</file>